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Lst>
  <p:sldSz cy="5143500" cx="9144000"/>
  <p:notesSz cx="6858000" cy="9144000"/>
  <p:embeddedFontLst>
    <p:embeddedFont>
      <p:font typeface="Roboto"/>
      <p:regular r:id="rId181"/>
      <p:bold r:id="rId182"/>
      <p:italic r:id="rId183"/>
      <p:boldItalic r:id="rId184"/>
    </p:embeddedFont>
    <p:embeddedFont>
      <p:font typeface="Nunito"/>
      <p:regular r:id="rId185"/>
      <p:bold r:id="rId186"/>
      <p:italic r:id="rId187"/>
      <p:boldItalic r:id="rId188"/>
    </p:embeddedFont>
    <p:embeddedFont>
      <p:font typeface="Roboto Mono"/>
      <p:regular r:id="rId189"/>
      <p:bold r:id="rId190"/>
      <p:italic r:id="rId191"/>
      <p:boldItalic r:id="rId1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font" Target="fonts/RobotoMono-bold.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192" Type="http://schemas.openxmlformats.org/officeDocument/2006/relationships/font" Target="fonts/RobotoMono-boldItalic.fntdata"/><Relationship Id="rId45" Type="http://schemas.openxmlformats.org/officeDocument/2006/relationships/slide" Target="slides/slide40.xml"/><Relationship Id="rId191" Type="http://schemas.openxmlformats.org/officeDocument/2006/relationships/font" Target="fonts/RobotoMono-italic.fntdata"/><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font" Target="fonts/Nunito-italic.fntdata"/><Relationship Id="rId47" Type="http://schemas.openxmlformats.org/officeDocument/2006/relationships/slide" Target="slides/slide42.xml"/><Relationship Id="rId186" Type="http://schemas.openxmlformats.org/officeDocument/2006/relationships/font" Target="fonts/Nunito-bold.fntdata"/><Relationship Id="rId185" Type="http://schemas.openxmlformats.org/officeDocument/2006/relationships/font" Target="fonts/Nunito-regular.fntdata"/><Relationship Id="rId49" Type="http://schemas.openxmlformats.org/officeDocument/2006/relationships/slide" Target="slides/slide44.xml"/><Relationship Id="rId184" Type="http://schemas.openxmlformats.org/officeDocument/2006/relationships/font" Target="fonts/Roboto-boldItalic.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89" Type="http://schemas.openxmlformats.org/officeDocument/2006/relationships/font" Target="fonts/RobotoMono-regular.fntdata"/><Relationship Id="rId100" Type="http://schemas.openxmlformats.org/officeDocument/2006/relationships/slide" Target="slides/slide95.xml"/><Relationship Id="rId188" Type="http://schemas.openxmlformats.org/officeDocument/2006/relationships/font" Target="fonts/Nuni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Roboto-italic.fntdata"/><Relationship Id="rId32" Type="http://schemas.openxmlformats.org/officeDocument/2006/relationships/slide" Target="slides/slide27.xml"/><Relationship Id="rId182" Type="http://schemas.openxmlformats.org/officeDocument/2006/relationships/font" Target="fonts/Roboto-bold.fntdata"/><Relationship Id="rId35" Type="http://schemas.openxmlformats.org/officeDocument/2006/relationships/slide" Target="slides/slide30.xml"/><Relationship Id="rId181" Type="http://schemas.openxmlformats.org/officeDocument/2006/relationships/font" Target="fonts/Roboto-regular.fntdata"/><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557818ed4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557818ed4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5c7a65453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5c7a65453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5ad6374b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5ad6374b2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5ad6374b2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5ad6374b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5ad6374b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5ad6374b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5ad6374b2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5ad6374b2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5c89c278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5c89c278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5c89c2785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5c89c2785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591350c06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591350c06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591350c06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591350c06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5c8fe93c3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5c8fe93c3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5854a3bc0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5854a3bc0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591350c06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591350c06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591350c06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591350c06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591350c06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591350c06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591350c06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591350c06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55876707f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55876707f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5912dd8490_2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5912dd8490_2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5912dd8490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5912dd8490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ad2751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ead2751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ad275114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ead275114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ead275114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ead275114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557818ed4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557818ed4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ead275114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ead275114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5912dd849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5912dd849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ead275114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ead275114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ead275114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ead275114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ead275114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ead275114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ead275114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ead275114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ead275114b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ead275114b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ecbff88a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ecbff88a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5912dd8490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5912dd8490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5912dd8490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5912dd8490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5854a3bc0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5854a3bc0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5912dd8490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5912dd8490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5912dd8490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5912dd8490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5912dd8490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5912dd8490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5912dd8490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5912dd8490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5912dd8490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5912dd8490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5912dd8490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5912dd8490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5912dd8490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5912dd8490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5912dd8490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5912dd8490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5912dd8490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5912dd8490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5912dd8490_2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5912dd8490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5854a3bc0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5854a3bc0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5912dd8490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5912dd8490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5912dd8490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5912dd8490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5912dd8490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5912dd8490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5912dd8490_2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5912dd8490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5912dd8490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5912dd8490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5912dd8490_2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5912dd8490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5912dd8490_2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5912dd8490_2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5912dd8490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5912dd8490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5912dd8490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5912dd8490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ed5c47f4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ed5c47f4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557818ed4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557818ed4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ed5c47f4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ed5c47f4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ed5c47f49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ed5c47f49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ed5c47f49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ed5c47f49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ed5c47f49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ed5c47f49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ed5c47f49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ed5c47f49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ed5c47f49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ed5c47f49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e06c42af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e06c42af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ed5c47f49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ed5c47f4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ed5c47f49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ed5c47f49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ed5c47f49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ed5c47f49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55876707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55876707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e06c42af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e06c42af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ed5c47f49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ed5c47f49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e06c42af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e06c42af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e06c42af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e06c42af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e3f6fd6c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e3f6fd6c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e3f6fd6c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e3f6fd6c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e3f6fd6ca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e3f6fd6c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e06c42afc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e06c42afc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e40520d7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e40520d7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e40520d71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e40520d71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5876707f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5876707f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e40520d71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e40520d71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e40520d71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e40520d71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e06c42afc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e06c42afc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e06c42af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e06c42af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ed5c47f49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ed5c47f49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e06c42afc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e06c42afc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55876707f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55876707f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91350c0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591350c0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ad27511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ad27511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c72354d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5c72354d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c72354dc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c72354dc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5c72354dc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5c72354dc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5c72354dc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5c72354dc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5c72354dc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5c72354dc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c72354dc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c72354dc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5c72354dc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5c72354dc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5c72354dc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5c72354dc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5c72354dc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5c72354dc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c72354dc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c72354dc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5854a3bc0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5854a3bc0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5c72354dc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5c72354dc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5c72354dc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5c72354dc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c72354dc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c72354dc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5876707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5876707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5c1904c27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5c1904c27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55876707f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55876707f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55876707f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55876707f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55876707f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55876707f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55876707f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55876707f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55876707f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55876707f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5854a3bc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5854a3bc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55876707f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55876707f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5876707f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55876707f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55876707f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55876707f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55876707f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55876707f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55876707f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55876707f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5c1904c2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5c1904c2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55876707f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55876707f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55876707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55876707f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55876707f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55876707f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5876707f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5876707f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5854a3bc0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5854a3bc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55876707f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55876707f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5c1904c27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5c1904c27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5c1904c27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5c1904c27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55876707f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55876707f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591350c0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591350c0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5c89c278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5c89c278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c89c2785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5c89c2785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5c8fe93c3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5c8fe93c3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5c89c278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5c89c278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5c89c2785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5c89c2785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5854a3bc0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854a3bc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5c8fe93c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5c8fe93c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5c8fe93c3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5c8fe93c3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5c7a65453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5c7a65453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5c7a65453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5c7a65453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5c7a65453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5c7a65453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591350c06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591350c06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5c7a65453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5c7a65453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5c7a654532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5c7a654532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5c7a65453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5c7a654532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5c7a65453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5c7a65453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5854a3bc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5854a3bc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5c7a65453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5c7a65453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5c7a65453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5c7a65453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5c7a65453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5c7a65453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5c7a65453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5c7a65453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5c7a65453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5c7a65453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5c7a65453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5c7a65453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5c7a65453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5c7a65453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5c7a65453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5c7a65453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5c7a65453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5c7a65453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5c7a65453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5c7a65453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854a3bc0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854a3bc0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5c7a65453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5c7a65453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5c7a65453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5c7a65453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5c7a65453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5c7a65453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5c7a65453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5c7a65453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5c7a65453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5c7a65453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c7a65453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5c7a65453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5c7a65453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5c7a65453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5c7a65453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5c7a65453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5c7a65453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5c7a65453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5c7a65453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5c7a65453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5854a3bc0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854a3bc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5c7a65453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5c7a65453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5c7a65453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5c7a65453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5c7a65453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5c7a65453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5c7a65453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5c7a65453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5c7a65453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5c7a65453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5c7a654532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5c7a654532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5c7a65453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5c7a65453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5c7a65453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5c7a65453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5c7a654532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5c7a654532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5c7a654532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5c7a65453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stackblitz.com/edit/react-ts-r3gbkt?file=App.tsx" TargetMode="External"/><Relationship Id="rId4" Type="http://schemas.openxmlformats.org/officeDocument/2006/relationships/hyperlink" Target="https://replit.com/@AllanLopes1/DenseBasicEnterprise#src/App.jsx"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www.javatpoint.com/react-redux"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www.javatpoint.com/react-redux-example"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www.clariontech.com/blog/mvc-vs-flux-vs-redux-the-real-differences" TargetMode="External"/><Relationship Id="rId4" Type="http://schemas.openxmlformats.org/officeDocument/2006/relationships/hyperlink" Target="https://react-redux.js.org/introduction/quick-start" TargetMode="External"/><Relationship Id="rId5" Type="http://schemas.openxmlformats.org/officeDocument/2006/relationships/hyperlink" Target="https://www.freecodecamp.org/news/an-introduction-to-the-flux-architectural-pattern-674ea74775c9/" TargetMode="External"/><Relationship Id="rId6" Type="http://schemas.openxmlformats.org/officeDocument/2006/relationships/hyperlink" Target="https://facebook.github.io/flux/docs/in-depth-overview/" TargetMode="External"/><Relationship Id="rId7" Type="http://schemas.openxmlformats.org/officeDocument/2006/relationships/hyperlink" Target="https://www.javatpoint.com/react-flux-vs-mvc"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webpack.js.org/" TargetMode="External"/><Relationship Id="rId4" Type="http://schemas.openxmlformats.org/officeDocument/2006/relationships/hyperlink" Target="https://www.freecodecamp.org/news/learn-webpack-for-react-a36d4cac5060/"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www.tutorialspoint.com/reactjs/reactjs_environment_setup.htm" TargetMode="External"/><Relationship Id="rId4" Type="http://schemas.openxmlformats.org/officeDocument/2006/relationships/hyperlink" Target="https://www.tutorialspoint.com/webpack_for_beginners/index.asp#" TargetMode="External"/><Relationship Id="rId5" Type="http://schemas.openxmlformats.org/officeDocument/2006/relationships/hyperlink" Target="https://www.freecodecamp.org/news/learn-webpack-for-react-a36d4cac5060/" TargetMode="External"/><Relationship Id="rId6" Type="http://schemas.openxmlformats.org/officeDocument/2006/relationships/hyperlink" Target="https://tutorialzine.com/2017/04/learn-webpack-in-15-minutes" TargetMode="External"/><Relationship Id="rId7" Type="http://schemas.openxmlformats.org/officeDocument/2006/relationships/hyperlink" Target="https://github.com/esausilva/react-starter-boilerplate-hmr"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hyperlink" Target="https://snipper.io/s/-McIYXR6cEvW-VVXUeKE"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replit.com/@AllanLopes1/DenseBasicEnterprise#src/App.jsx"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5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4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5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hyperlink" Target="https://jsonplaceholder.typicode.com/photos" TargetMode="External"/><Relationship Id="rId4" Type="http://schemas.openxmlformats.org/officeDocument/2006/relationships/hyperlink" Target="https://jsonplaceholder.typicode.com/photos"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5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5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hyperlink" Target="https://jsonplaceholder.typicode.com/photos"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hyperlink" Target="https://www.flipkart.com/" TargetMode="External"/><Relationship Id="rId4" Type="http://schemas.openxmlformats.org/officeDocument/2006/relationships/image" Target="../media/image6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hyperlink" Target="https://reactjs.org/docs/hooks-intro.html"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hyperlink" Target="https://en.wikipedia.org/wiki/Brendan_Eich" TargetMode="External"/><Relationship Id="rId4" Type="http://schemas.openxmlformats.org/officeDocument/2006/relationships/hyperlink" Target="https://en.wikipedia.org/wiki/Brave_(web_browser)"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5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7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6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6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6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hyperlink" Target="https://github.com/yogeshpingle/Tic_Tac_Toe" TargetMode="External"/><Relationship Id="rId4" Type="http://schemas.openxmlformats.org/officeDocument/2006/relationships/hyperlink" Target="https://github.com/yogeshpingle/Tic_Tac_Toe"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6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6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hyperlink" Target="http://127.0.0.1:5500/index.html" TargetMode="External"/><Relationship Id="rId4" Type="http://schemas.openxmlformats.org/officeDocument/2006/relationships/image" Target="../media/image6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hyperlink" Target="https://marketplace.visualstudio.com/items?itemName=ritwickdey.LiveServ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reactjs.org/docs/higher-order-components.html" TargetMode="External"/><Relationship Id="rId4" Type="http://schemas.openxmlformats.org/officeDocument/2006/relationships/hyperlink" Target="https://www.geeksforgeeks.org/reactjs-functional-components/" TargetMode="External"/><Relationship Id="rId5" Type="http://schemas.openxmlformats.org/officeDocument/2006/relationships/hyperlink" Target="https://reactjs.org/docs/refs-and-the-dom.html" TargetMode="External"/><Relationship Id="rId6" Type="http://schemas.openxmlformats.org/officeDocument/2006/relationships/hyperlink" Target="https://drive.google.com/file/d/1D-8a9ekoLoVOaifU68ye9cgG43W5WNJK/vie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blog.greenroots.info/what-are-pure-functions-and-side-effects-in-javascrip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eveloper.mozilla.org/en-US/docs/Web/API/Fetch_API"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youtube.com/watch?v=vxfVNXJyeH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freecodecamp.org/news/react-hooks-fundamentals/" TargetMode="External"/><Relationship Id="rId4" Type="http://schemas.openxmlformats.org/officeDocument/2006/relationships/hyperlink" Target="https://www.youtube.com/watch?v=CvNvRaS3u6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reactjs.org/docs/components-and-props.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www.youtube.com/watch?v=vxfVNXJyeHk" TargetMode="External"/><Relationship Id="rId4" Type="http://schemas.openxmlformats.org/officeDocument/2006/relationships/hyperlink" Target="https://www.w3schools.com/react/react_useeffect.asp"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hyperlink" Target="https://www.freecodecamp.org/news/react-hooks-fundamentals/" TargetMode="External"/><Relationship Id="rId5" Type="http://schemas.openxmlformats.org/officeDocument/2006/relationships/hyperlink" Target="https://www.w3schools.com/react/react_hooks.asp"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reactjs.org/docs/hooks-intro.html" TargetMode="External"/><Relationship Id="rId4" Type="http://schemas.openxmlformats.org/officeDocument/2006/relationships/hyperlink" Target="https://www.javatpoint.com/react-hooks" TargetMode="External"/><Relationship Id="rId5" Type="http://schemas.openxmlformats.org/officeDocument/2006/relationships/hyperlink" Target="https://www.valentinog.com/blog/hooks/" TargetMode="External"/><Relationship Id="rId6" Type="http://schemas.openxmlformats.org/officeDocument/2006/relationships/hyperlink" Target="https://reactjs.org/docs/hooks-effect.html" TargetMode="External"/><Relationship Id="rId7" Type="http://schemas.openxmlformats.org/officeDocument/2006/relationships/hyperlink" Target="https://reactjs.org/docs/refs-and-the-dom.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8.png"/><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facebook.github.io/flux/docs/overview" TargetMode="External"/><Relationship Id="rId4" Type="http://schemas.openxmlformats.org/officeDocument/2006/relationships/hyperlink" Target="https://facebook.github.io/flux/docs/in-depth-over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www.javatpoint.com/react-flux-concept#:~:text=Flux%20is%20an%20application%20architecture,of%20Unidirectional%20Data%20Flow%20mode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www.tutorialspoint.com/reactjs/reactjs_using_flux.htm"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drive.google.com/file/d/1An6rrMPF26IXT-jXD5U1IBLu7OhVGciO/view?usp=sharing" TargetMode="External"/><Relationship Id="rId4"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facebook.github.io/flux/docs/in-depth-overview#a-single-dispatcher"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javatpoint.com/react-refs"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5.png"/><Relationship Id="rId4" Type="http://schemas.openxmlformats.org/officeDocument/2006/relationships/hyperlink" Target="https://github.com/xml/jschannel-flux-demo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scotch.io/tutorials/getting-to-know-flux-the-react-js-architecture" TargetMode="External"/><Relationship Id="rId4" Type="http://schemas.openxmlformats.org/officeDocument/2006/relationships/hyperlink" Target="https://scotch.io/tutorials/getting-to-know-flux-the-react-js-architectu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 name="Google Shape;55;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 name="Google Shape;56;p13"/>
          <p:cNvPicPr preferRelativeResize="0"/>
          <p:nvPr/>
        </p:nvPicPr>
        <p:blipFill>
          <a:blip r:embed="rId3">
            <a:alphaModFix/>
          </a:blip>
          <a:stretch>
            <a:fillRect/>
          </a:stretch>
        </p:blipFill>
        <p:spPr>
          <a:xfrm>
            <a:off x="311700" y="1152475"/>
            <a:ext cx="8520600" cy="2863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 name="Google Shape;11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t>For Online execution </a:t>
            </a:r>
            <a:endParaRPr/>
          </a:p>
          <a:p>
            <a:pPr indent="0" lvl="0" marL="0" rtl="0" algn="l">
              <a:lnSpc>
                <a:spcPct val="100000"/>
              </a:lnSpc>
              <a:spcBef>
                <a:spcPts val="1200"/>
              </a:spcBef>
              <a:spcAft>
                <a:spcPts val="0"/>
              </a:spcAft>
              <a:buClr>
                <a:schemeClr val="dk1"/>
              </a:buClr>
              <a:buSzPts val="1100"/>
              <a:buFont typeface="Arial"/>
              <a:buNone/>
            </a:pPr>
            <a:r>
              <a:rPr lang="en" sz="1400" u="sng">
                <a:solidFill>
                  <a:schemeClr val="accent5"/>
                </a:solidFill>
                <a:hlinkClick r:id="rId3">
                  <a:extLst>
                    <a:ext uri="{A12FA001-AC4F-418D-AE19-62706E023703}">
                      <ahyp:hlinkClr val="tx"/>
                    </a:ext>
                  </a:extLst>
                </a:hlinkClick>
              </a:rPr>
              <a:t>https://stackblitz.com/edit/react-ts-r3gbkt?file=App.tsx</a:t>
            </a:r>
            <a:endParaRPr sz="1400">
              <a:solidFill>
                <a:schemeClr val="dk1"/>
              </a:solidFill>
            </a:endParaRPr>
          </a:p>
          <a:p>
            <a:pPr indent="0" lvl="0" marL="0" rtl="0" algn="l">
              <a:spcBef>
                <a:spcPts val="0"/>
              </a:spcBef>
              <a:spcAft>
                <a:spcPts val="0"/>
              </a:spcAft>
              <a:buNone/>
            </a:pPr>
            <a:r>
              <a:t/>
            </a:r>
            <a:endParaRPr/>
          </a:p>
          <a:p>
            <a:pPr indent="0" lvl="0" marL="0" rtl="0" algn="l">
              <a:spcBef>
                <a:spcPts val="1200"/>
              </a:spcBef>
              <a:spcAft>
                <a:spcPts val="0"/>
              </a:spcAft>
              <a:buNone/>
            </a:pPr>
            <a:r>
              <a:rPr lang="en"/>
              <a:t>Op</a:t>
            </a:r>
            <a:r>
              <a:rPr lang="en"/>
              <a:t>en </a:t>
            </a:r>
            <a:r>
              <a:rPr lang="en"/>
              <a:t>Online execution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4"/>
              </a:rPr>
              <a:t>https://replit.com/@AllanLopes1/DenseBasicEnterprise#src/App.jsx</a:t>
            </a:r>
            <a:endParaRPr/>
          </a:p>
          <a:p>
            <a:pPr indent="0" lvl="0" marL="0" rtl="0" algn="l">
              <a:spcBef>
                <a:spcPts val="1200"/>
              </a:spcBef>
              <a:spcAft>
                <a:spcPts val="120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3" name="Google Shape;703;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4" name="Google Shape;704;p112"/>
          <p:cNvPicPr preferRelativeResize="0"/>
          <p:nvPr/>
        </p:nvPicPr>
        <p:blipFill>
          <a:blip r:embed="rId3">
            <a:alphaModFix/>
          </a:blip>
          <a:stretch>
            <a:fillRect/>
          </a:stretch>
        </p:blipFill>
        <p:spPr>
          <a:xfrm>
            <a:off x="311700" y="1152475"/>
            <a:ext cx="8520600" cy="28631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3"/>
          <p:cNvSpPr txBox="1"/>
          <p:nvPr>
            <p:ph type="title"/>
          </p:nvPr>
        </p:nvSpPr>
        <p:spPr>
          <a:xfrm>
            <a:off x="311700" y="445025"/>
            <a:ext cx="8520600" cy="572700"/>
          </a:xfrm>
          <a:prstGeom prst="rect">
            <a:avLst/>
          </a:prstGeom>
          <a:solidFill>
            <a:srgbClr val="FFF2CC"/>
          </a:solidFill>
        </p:spPr>
        <p:txBody>
          <a:bodyPr anchorCtr="0" anchor="t" bIns="91425" lIns="91425" spcFirstLastPara="1" rIns="91425" wrap="square" tIns="91425">
            <a:normAutofit fontScale="90000"/>
          </a:bodyPr>
          <a:lstStyle/>
          <a:p>
            <a:pPr indent="0" lvl="0" marL="0" rtl="0" algn="just">
              <a:lnSpc>
                <a:spcPct val="130000"/>
              </a:lnSpc>
              <a:spcBef>
                <a:spcPts val="400"/>
              </a:spcBef>
              <a:spcAft>
                <a:spcPts val="0"/>
              </a:spcAft>
              <a:buClr>
                <a:schemeClr val="dk1"/>
              </a:buClr>
              <a:buSzPct val="50000"/>
              <a:buFont typeface="Arial"/>
              <a:buNone/>
            </a:pPr>
            <a:r>
              <a:rPr lang="en" sz="2200">
                <a:solidFill>
                  <a:srgbClr val="610B38"/>
                </a:solidFill>
                <a:highlight>
                  <a:srgbClr val="FFFFFF"/>
                </a:highlight>
              </a:rPr>
              <a:t>React Redux</a:t>
            </a:r>
            <a:endParaRPr sz="2200">
              <a:solidFill>
                <a:srgbClr val="610B38"/>
              </a:solidFill>
              <a:highlight>
                <a:srgbClr val="FFFFFF"/>
              </a:highlight>
            </a:endParaRPr>
          </a:p>
          <a:p>
            <a:pPr indent="0" lvl="0" marL="0" rtl="0" algn="l">
              <a:spcBef>
                <a:spcPts val="600"/>
              </a:spcBef>
              <a:spcAft>
                <a:spcPts val="0"/>
              </a:spcAft>
              <a:buNone/>
            </a:pPr>
            <a:r>
              <a:t/>
            </a:r>
            <a:endParaRPr/>
          </a:p>
        </p:txBody>
      </p:sp>
      <p:sp>
        <p:nvSpPr>
          <p:cNvPr id="710" name="Google Shape;710;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560" u="sng">
                <a:solidFill>
                  <a:schemeClr val="hlink"/>
                </a:solidFill>
                <a:hlinkClick r:id="rId3"/>
              </a:rPr>
              <a:t>https://www.javatpoint.com/react-redux</a:t>
            </a:r>
            <a:endParaRPr sz="1560"/>
          </a:p>
          <a:p>
            <a:pPr indent="0" lvl="0" marL="0" rtl="0" algn="just">
              <a:lnSpc>
                <a:spcPct val="110000"/>
              </a:lnSpc>
              <a:spcBef>
                <a:spcPts val="1200"/>
              </a:spcBef>
              <a:spcAft>
                <a:spcPts val="0"/>
              </a:spcAft>
              <a:buClr>
                <a:schemeClr val="dk1"/>
              </a:buClr>
              <a:buSzPts val="770"/>
              <a:buFont typeface="Arial"/>
              <a:buNone/>
            </a:pPr>
            <a:r>
              <a:rPr lang="en" sz="1840">
                <a:solidFill>
                  <a:srgbClr val="610B38"/>
                </a:solidFill>
                <a:highlight>
                  <a:srgbClr val="FFFFFF"/>
                </a:highlight>
              </a:rPr>
              <a:t>React Redux</a:t>
            </a:r>
            <a:endParaRPr sz="1840">
              <a:solidFill>
                <a:srgbClr val="610B38"/>
              </a:solidFill>
              <a:highlight>
                <a:srgbClr val="FFFFFF"/>
              </a:highlight>
            </a:endParaRPr>
          </a:p>
          <a:p>
            <a:pPr indent="0" lvl="0" marL="0" rtl="0" algn="just">
              <a:lnSpc>
                <a:spcPct val="95000"/>
              </a:lnSpc>
              <a:spcBef>
                <a:spcPts val="1200"/>
              </a:spcBef>
              <a:spcAft>
                <a:spcPts val="0"/>
              </a:spcAft>
              <a:buClr>
                <a:schemeClr val="dk1"/>
              </a:buClr>
              <a:buSzPts val="770"/>
              <a:buFont typeface="Arial"/>
              <a:buNone/>
            </a:pPr>
            <a:r>
              <a:rPr lang="en" sz="1140">
                <a:solidFill>
                  <a:srgbClr val="333333"/>
                </a:solidFill>
                <a:highlight>
                  <a:srgbClr val="FFFFFF"/>
                </a:highlight>
                <a:latin typeface="Roboto"/>
                <a:ea typeface="Roboto"/>
                <a:cs typeface="Roboto"/>
                <a:sym typeface="Roboto"/>
              </a:rPr>
              <a:t>Redux is an open-source JavaScript library used to manage application state. React uses Redux for building the user interface. It was first introduced by </a:t>
            </a:r>
            <a:r>
              <a:rPr b="1" lang="en" sz="1140">
                <a:solidFill>
                  <a:srgbClr val="333333"/>
                </a:solidFill>
                <a:highlight>
                  <a:srgbClr val="FFFFFF"/>
                </a:highlight>
                <a:latin typeface="Roboto"/>
                <a:ea typeface="Roboto"/>
                <a:cs typeface="Roboto"/>
                <a:sym typeface="Roboto"/>
              </a:rPr>
              <a:t>Dan Abramov</a:t>
            </a:r>
            <a:r>
              <a:rPr lang="en" sz="1140">
                <a:solidFill>
                  <a:srgbClr val="333333"/>
                </a:solidFill>
                <a:highlight>
                  <a:srgbClr val="FFFFFF"/>
                </a:highlight>
                <a:latin typeface="Roboto"/>
                <a:ea typeface="Roboto"/>
                <a:cs typeface="Roboto"/>
                <a:sym typeface="Roboto"/>
              </a:rPr>
              <a:t> and </a:t>
            </a:r>
            <a:r>
              <a:rPr b="1" lang="en" sz="1140">
                <a:solidFill>
                  <a:srgbClr val="333333"/>
                </a:solidFill>
                <a:highlight>
                  <a:srgbClr val="FFFFFF"/>
                </a:highlight>
                <a:latin typeface="Roboto"/>
                <a:ea typeface="Roboto"/>
                <a:cs typeface="Roboto"/>
                <a:sym typeface="Roboto"/>
              </a:rPr>
              <a:t>Andrew Clark</a:t>
            </a:r>
            <a:r>
              <a:rPr lang="en" sz="1140">
                <a:solidFill>
                  <a:srgbClr val="333333"/>
                </a:solidFill>
                <a:highlight>
                  <a:srgbClr val="FFFFFF"/>
                </a:highlight>
                <a:latin typeface="Roboto"/>
                <a:ea typeface="Roboto"/>
                <a:cs typeface="Roboto"/>
                <a:sym typeface="Roboto"/>
              </a:rPr>
              <a:t> in </a:t>
            </a:r>
            <a:r>
              <a:rPr b="1" lang="en" sz="1140">
                <a:solidFill>
                  <a:srgbClr val="333333"/>
                </a:solidFill>
                <a:highlight>
                  <a:srgbClr val="FFFFFF"/>
                </a:highlight>
                <a:latin typeface="Roboto"/>
                <a:ea typeface="Roboto"/>
                <a:cs typeface="Roboto"/>
                <a:sym typeface="Roboto"/>
              </a:rPr>
              <a:t>2015</a:t>
            </a:r>
            <a:r>
              <a:rPr lang="en" sz="1140">
                <a:solidFill>
                  <a:srgbClr val="333333"/>
                </a:solidFill>
                <a:highlight>
                  <a:srgbClr val="FFFFFF"/>
                </a:highlight>
                <a:latin typeface="Roboto"/>
                <a:ea typeface="Roboto"/>
                <a:cs typeface="Roboto"/>
                <a:sym typeface="Roboto"/>
              </a:rPr>
              <a:t>.</a:t>
            </a:r>
            <a:endParaRPr sz="114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Clr>
                <a:schemeClr val="dk1"/>
              </a:buClr>
              <a:buSzPts val="770"/>
              <a:buFont typeface="Arial"/>
              <a:buNone/>
            </a:pPr>
            <a:r>
              <a:rPr lang="en" sz="1140">
                <a:solidFill>
                  <a:srgbClr val="333333"/>
                </a:solidFill>
                <a:highlight>
                  <a:srgbClr val="FFFFFF"/>
                </a:highlight>
                <a:latin typeface="Roboto"/>
                <a:ea typeface="Roboto"/>
                <a:cs typeface="Roboto"/>
                <a:sym typeface="Roboto"/>
              </a:rPr>
              <a:t>React Redux is the official React binding for Redux. It allows React components to read data from a Redux Store, and dispatch </a:t>
            </a:r>
            <a:r>
              <a:rPr b="1" lang="en" sz="1140">
                <a:solidFill>
                  <a:srgbClr val="333333"/>
                </a:solidFill>
                <a:highlight>
                  <a:srgbClr val="FFFFFF"/>
                </a:highlight>
                <a:latin typeface="Roboto"/>
                <a:ea typeface="Roboto"/>
                <a:cs typeface="Roboto"/>
                <a:sym typeface="Roboto"/>
              </a:rPr>
              <a:t>Actions</a:t>
            </a:r>
            <a:r>
              <a:rPr lang="en" sz="1140">
                <a:solidFill>
                  <a:srgbClr val="333333"/>
                </a:solidFill>
                <a:highlight>
                  <a:srgbClr val="FFFFFF"/>
                </a:highlight>
                <a:latin typeface="Roboto"/>
                <a:ea typeface="Roboto"/>
                <a:cs typeface="Roboto"/>
                <a:sym typeface="Roboto"/>
              </a:rPr>
              <a:t> to the </a:t>
            </a:r>
            <a:r>
              <a:rPr b="1" lang="en" sz="1140">
                <a:solidFill>
                  <a:srgbClr val="333333"/>
                </a:solidFill>
                <a:highlight>
                  <a:srgbClr val="FFFFFF"/>
                </a:highlight>
                <a:latin typeface="Roboto"/>
                <a:ea typeface="Roboto"/>
                <a:cs typeface="Roboto"/>
                <a:sym typeface="Roboto"/>
              </a:rPr>
              <a:t>Store</a:t>
            </a:r>
            <a:r>
              <a:rPr lang="en" sz="1140">
                <a:solidFill>
                  <a:srgbClr val="333333"/>
                </a:solidFill>
                <a:highlight>
                  <a:srgbClr val="FFFFFF"/>
                </a:highlight>
                <a:latin typeface="Roboto"/>
                <a:ea typeface="Roboto"/>
                <a:cs typeface="Roboto"/>
                <a:sym typeface="Roboto"/>
              </a:rPr>
              <a:t> to update data. Redux helps apps to scale by providing a sensible way to manage state through a unidirectional data flow model. React Redux is conceptually simple. It subscribes to the Redux store, checks to see if the data which your component wants have changed, and re-renders your component.</a:t>
            </a:r>
            <a:endParaRPr sz="114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Clr>
                <a:schemeClr val="dk1"/>
              </a:buClr>
              <a:buSzPts val="770"/>
              <a:buFont typeface="Arial"/>
              <a:buNone/>
            </a:pPr>
            <a:r>
              <a:rPr lang="en" sz="1140">
                <a:solidFill>
                  <a:srgbClr val="333333"/>
                </a:solidFill>
                <a:highlight>
                  <a:srgbClr val="FFFFFF"/>
                </a:highlight>
                <a:latin typeface="Roboto"/>
                <a:ea typeface="Roboto"/>
                <a:cs typeface="Roboto"/>
                <a:sym typeface="Roboto"/>
              </a:rPr>
              <a:t>Redux was inspired by Flux. Redux studied the Flux architecture and omitted unnecessary complexity.</a:t>
            </a:r>
            <a:endParaRPr sz="1140">
              <a:solidFill>
                <a:srgbClr val="333333"/>
              </a:solidFill>
              <a:highlight>
                <a:srgbClr val="FFFFFF"/>
              </a:highlight>
              <a:latin typeface="Roboto"/>
              <a:ea typeface="Roboto"/>
              <a:cs typeface="Roboto"/>
              <a:sym typeface="Roboto"/>
            </a:endParaRPr>
          </a:p>
          <a:p>
            <a:pPr indent="-300990" lvl="0" marL="457200" marR="25400" rtl="0" algn="l">
              <a:lnSpc>
                <a:spcPct val="136250"/>
              </a:lnSpc>
              <a:spcBef>
                <a:spcPts val="1500"/>
              </a:spcBef>
              <a:spcAft>
                <a:spcPts val="0"/>
              </a:spcAft>
              <a:buClr>
                <a:schemeClr val="dk1"/>
              </a:buClr>
              <a:buSzPts val="1140"/>
              <a:buFont typeface="Roboto"/>
              <a:buChar char="●"/>
            </a:pPr>
            <a:r>
              <a:rPr lang="en" sz="1140">
                <a:solidFill>
                  <a:schemeClr val="dk1"/>
                </a:solidFill>
                <a:highlight>
                  <a:srgbClr val="FFFFFF"/>
                </a:highlight>
                <a:latin typeface="Roboto"/>
                <a:ea typeface="Roboto"/>
                <a:cs typeface="Roboto"/>
                <a:sym typeface="Roboto"/>
              </a:rPr>
              <a:t>Redux does not have Dispatcher concept.</a:t>
            </a:r>
            <a:endParaRPr sz="1140">
              <a:solidFill>
                <a:schemeClr val="dk1"/>
              </a:solidFill>
              <a:highlight>
                <a:srgbClr val="FFFFFF"/>
              </a:highlight>
              <a:latin typeface="Roboto"/>
              <a:ea typeface="Roboto"/>
              <a:cs typeface="Roboto"/>
              <a:sym typeface="Roboto"/>
            </a:endParaRPr>
          </a:p>
          <a:p>
            <a:pPr indent="-300990" lvl="0" marL="457200" marR="25400" rtl="0" algn="l">
              <a:lnSpc>
                <a:spcPct val="136250"/>
              </a:lnSpc>
              <a:spcBef>
                <a:spcPts val="0"/>
              </a:spcBef>
              <a:spcAft>
                <a:spcPts val="0"/>
              </a:spcAft>
              <a:buClr>
                <a:schemeClr val="dk1"/>
              </a:buClr>
              <a:buSzPts val="1140"/>
              <a:buFont typeface="Roboto"/>
              <a:buChar char="●"/>
            </a:pPr>
            <a:r>
              <a:rPr lang="en" sz="1140">
                <a:solidFill>
                  <a:schemeClr val="dk1"/>
                </a:solidFill>
                <a:highlight>
                  <a:srgbClr val="FFFFFF"/>
                </a:highlight>
                <a:latin typeface="Roboto"/>
                <a:ea typeface="Roboto"/>
                <a:cs typeface="Roboto"/>
                <a:sym typeface="Roboto"/>
              </a:rPr>
              <a:t>Redux has an only Store whereas Flux has many Stores.</a:t>
            </a:r>
            <a:endParaRPr sz="1140">
              <a:solidFill>
                <a:schemeClr val="dk1"/>
              </a:solidFill>
              <a:highlight>
                <a:srgbClr val="FFFFFF"/>
              </a:highlight>
              <a:latin typeface="Roboto"/>
              <a:ea typeface="Roboto"/>
              <a:cs typeface="Roboto"/>
              <a:sym typeface="Roboto"/>
            </a:endParaRPr>
          </a:p>
          <a:p>
            <a:pPr indent="-300990" lvl="0" marL="457200" marR="25400" rtl="0" algn="l">
              <a:lnSpc>
                <a:spcPct val="136250"/>
              </a:lnSpc>
              <a:spcBef>
                <a:spcPts val="0"/>
              </a:spcBef>
              <a:spcAft>
                <a:spcPts val="0"/>
              </a:spcAft>
              <a:buClr>
                <a:schemeClr val="dk1"/>
              </a:buClr>
              <a:buSzPts val="1140"/>
              <a:buFont typeface="Roboto"/>
              <a:buChar char="●"/>
            </a:pPr>
            <a:r>
              <a:rPr lang="en" sz="1140">
                <a:solidFill>
                  <a:schemeClr val="dk1"/>
                </a:solidFill>
                <a:highlight>
                  <a:srgbClr val="FFFFFF"/>
                </a:highlight>
                <a:latin typeface="Roboto"/>
                <a:ea typeface="Roboto"/>
                <a:cs typeface="Roboto"/>
                <a:sym typeface="Roboto"/>
              </a:rPr>
              <a:t>The Action objects will be received and handled directly by Store.</a:t>
            </a:r>
            <a:endParaRPr sz="1140">
              <a:solidFill>
                <a:schemeClr val="dk1"/>
              </a:solidFill>
              <a:highlight>
                <a:srgbClr val="FFFFFF"/>
              </a:highlight>
              <a:latin typeface="Roboto"/>
              <a:ea typeface="Roboto"/>
              <a:cs typeface="Roboto"/>
              <a:sym typeface="Roboto"/>
            </a:endParaRPr>
          </a:p>
          <a:p>
            <a:pPr indent="0" lvl="0" marL="0" rtl="0" algn="l">
              <a:lnSpc>
                <a:spcPct val="95000"/>
              </a:lnSpc>
              <a:spcBef>
                <a:spcPts val="1200"/>
              </a:spcBef>
              <a:spcAft>
                <a:spcPts val="0"/>
              </a:spcAft>
              <a:buSzPts val="770"/>
              <a:buNone/>
            </a:pPr>
            <a:r>
              <a:t/>
            </a:r>
            <a:endParaRPr sz="1560"/>
          </a:p>
          <a:p>
            <a:pPr indent="0" lvl="0" marL="0" rtl="0" algn="l">
              <a:lnSpc>
                <a:spcPct val="95000"/>
              </a:lnSpc>
              <a:spcBef>
                <a:spcPts val="1200"/>
              </a:spcBef>
              <a:spcAft>
                <a:spcPts val="1200"/>
              </a:spcAft>
              <a:buSzPts val="770"/>
              <a:buNone/>
            </a:pPr>
            <a:r>
              <a:t/>
            </a:r>
            <a:endParaRPr sz="156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6" name="Google Shape;716;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1800"/>
              </a:spcBef>
              <a:spcAft>
                <a:spcPts val="0"/>
              </a:spcAft>
              <a:buClr>
                <a:schemeClr val="dk1"/>
              </a:buClr>
              <a:buSzPts val="1100"/>
              <a:buFont typeface="Arial"/>
              <a:buNone/>
            </a:pPr>
            <a:r>
              <a:rPr lang="en" sz="1900">
                <a:solidFill>
                  <a:srgbClr val="610B38"/>
                </a:solidFill>
                <a:highlight>
                  <a:srgbClr val="FFFFFF"/>
                </a:highlight>
              </a:rPr>
              <a:t>Why use React Redux?</a:t>
            </a:r>
            <a:endParaRPr sz="1900">
              <a:solidFill>
                <a:srgbClr val="610B38"/>
              </a:solidFill>
              <a:highlight>
                <a:srgbClr val="FFFFFF"/>
              </a:highlight>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The main reason to use React Redux are:</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React Redux is the official </a:t>
            </a:r>
            <a:r>
              <a:rPr b="1" lang="en" sz="1200">
                <a:solidFill>
                  <a:schemeClr val="dk1"/>
                </a:solidFill>
                <a:highlight>
                  <a:srgbClr val="FFFFFF"/>
                </a:highlight>
                <a:latin typeface="Roboto"/>
                <a:ea typeface="Roboto"/>
                <a:cs typeface="Roboto"/>
                <a:sym typeface="Roboto"/>
              </a:rPr>
              <a:t>UI bindings</a:t>
            </a:r>
            <a:r>
              <a:rPr lang="en" sz="1200">
                <a:solidFill>
                  <a:schemeClr val="dk1"/>
                </a:solidFill>
                <a:highlight>
                  <a:srgbClr val="FFFFFF"/>
                </a:highlight>
                <a:latin typeface="Roboto"/>
                <a:ea typeface="Roboto"/>
                <a:cs typeface="Roboto"/>
                <a:sym typeface="Roboto"/>
              </a:rPr>
              <a:t> for react Application. It is kept up-to-date with any API changes to ensure that your React components behave as expected.</a:t>
            </a:r>
            <a:endParaRPr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Using React Redux one can design good  'React' architecture.</a:t>
            </a:r>
            <a:endParaRPr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It implements many performance optimizations internally, which allows to components re-render only when it actually needs.</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just">
              <a:lnSpc>
                <a:spcPct val="130000"/>
              </a:lnSpc>
              <a:spcBef>
                <a:spcPts val="1800"/>
              </a:spcBef>
              <a:spcAft>
                <a:spcPts val="0"/>
              </a:spcAft>
              <a:buClr>
                <a:schemeClr val="dk1"/>
              </a:buClr>
              <a:buSzPct val="57894"/>
              <a:buFont typeface="Arial"/>
              <a:buNone/>
            </a:pPr>
            <a:r>
              <a:rPr lang="en" sz="1900">
                <a:solidFill>
                  <a:srgbClr val="610B38"/>
                </a:solidFill>
                <a:highlight>
                  <a:srgbClr val="FFFFFF"/>
                </a:highlight>
              </a:rPr>
              <a:t>Redux Architecture</a:t>
            </a:r>
            <a:endParaRPr sz="1900">
              <a:solidFill>
                <a:srgbClr val="610B38"/>
              </a:solidFill>
              <a:highlight>
                <a:srgbClr val="FFFFFF"/>
              </a:highlight>
            </a:endParaRPr>
          </a:p>
          <a:p>
            <a:pPr indent="0" lvl="0" marL="0" rtl="0" algn="l">
              <a:spcBef>
                <a:spcPts val="400"/>
              </a:spcBef>
              <a:spcAft>
                <a:spcPts val="0"/>
              </a:spcAft>
              <a:buNone/>
            </a:pPr>
            <a:r>
              <a:t/>
            </a:r>
            <a:endParaRPr/>
          </a:p>
        </p:txBody>
      </p:sp>
      <p:sp>
        <p:nvSpPr>
          <p:cNvPr id="722" name="Google Shape;722;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3" name="Google Shape;723;p115"/>
          <p:cNvPicPr preferRelativeResize="0"/>
          <p:nvPr/>
        </p:nvPicPr>
        <p:blipFill>
          <a:blip r:embed="rId3">
            <a:alphaModFix/>
          </a:blip>
          <a:stretch>
            <a:fillRect/>
          </a:stretch>
        </p:blipFill>
        <p:spPr>
          <a:xfrm>
            <a:off x="1127850" y="1075750"/>
            <a:ext cx="5688825" cy="3810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16"/>
          <p:cNvSpPr txBox="1"/>
          <p:nvPr>
            <p:ph type="title"/>
          </p:nvPr>
        </p:nvSpPr>
        <p:spPr>
          <a:xfrm>
            <a:off x="311700" y="61975"/>
            <a:ext cx="8520600" cy="53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9" name="Google Shape;729;p116"/>
          <p:cNvSpPr txBox="1"/>
          <p:nvPr>
            <p:ph idx="1" type="body"/>
          </p:nvPr>
        </p:nvSpPr>
        <p:spPr>
          <a:xfrm>
            <a:off x="311700" y="656875"/>
            <a:ext cx="8520600" cy="3912000"/>
          </a:xfrm>
          <a:prstGeom prst="rect">
            <a:avLst/>
          </a:prstGeom>
        </p:spPr>
        <p:txBody>
          <a:bodyPr anchorCtr="0" anchor="t" bIns="91425" lIns="91425" spcFirstLastPara="1" rIns="91425" wrap="square" tIns="91425">
            <a:noAutofit/>
          </a:bodyPr>
          <a:lstStyle/>
          <a:p>
            <a:pPr indent="0" lvl="0" marL="0" rtl="0" algn="just">
              <a:lnSpc>
                <a:spcPct val="95000"/>
              </a:lnSpc>
              <a:spcBef>
                <a:spcPts val="1200"/>
              </a:spcBef>
              <a:spcAft>
                <a:spcPts val="0"/>
              </a:spcAft>
              <a:buClr>
                <a:schemeClr val="dk1"/>
              </a:buClr>
              <a:buSzPts val="852"/>
              <a:buFont typeface="Arial"/>
              <a:buNone/>
            </a:pPr>
            <a:r>
              <a:rPr lang="en" sz="1130">
                <a:solidFill>
                  <a:srgbClr val="333333"/>
                </a:solidFill>
                <a:highlight>
                  <a:srgbClr val="FFFFFF"/>
                </a:highlight>
                <a:latin typeface="Roboto"/>
                <a:ea typeface="Roboto"/>
                <a:cs typeface="Roboto"/>
                <a:sym typeface="Roboto"/>
              </a:rPr>
              <a:t>The components of Redux architecture are explained below.</a:t>
            </a:r>
            <a:endParaRPr sz="113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Clr>
                <a:schemeClr val="dk1"/>
              </a:buClr>
              <a:buSzPts val="852"/>
              <a:buFont typeface="Arial"/>
              <a:buNone/>
            </a:pPr>
            <a:r>
              <a:rPr b="1" lang="en" sz="1130">
                <a:solidFill>
                  <a:srgbClr val="333333"/>
                </a:solidFill>
                <a:highlight>
                  <a:srgbClr val="FFFFFF"/>
                </a:highlight>
                <a:latin typeface="Roboto"/>
                <a:ea typeface="Roboto"/>
                <a:cs typeface="Roboto"/>
                <a:sym typeface="Roboto"/>
              </a:rPr>
              <a:t>STORE:</a:t>
            </a:r>
            <a:r>
              <a:rPr lang="en" sz="1130">
                <a:solidFill>
                  <a:srgbClr val="333333"/>
                </a:solidFill>
                <a:highlight>
                  <a:srgbClr val="FFFFFF"/>
                </a:highlight>
                <a:latin typeface="Roboto"/>
                <a:ea typeface="Roboto"/>
                <a:cs typeface="Roboto"/>
                <a:sym typeface="Roboto"/>
              </a:rPr>
              <a:t> A Store is a place where the entire state of your application lists. It manages the status of the application and has a dispatch(action) function. It is like a brain responsible for all moving parts in Redux.</a:t>
            </a:r>
            <a:endParaRPr sz="113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Clr>
                <a:schemeClr val="dk1"/>
              </a:buClr>
              <a:buSzPts val="852"/>
              <a:buFont typeface="Arial"/>
              <a:buNone/>
            </a:pPr>
            <a:r>
              <a:rPr b="1" lang="en" sz="1130">
                <a:solidFill>
                  <a:srgbClr val="333333"/>
                </a:solidFill>
                <a:highlight>
                  <a:srgbClr val="FFFFFF"/>
                </a:highlight>
                <a:latin typeface="Roboto"/>
                <a:ea typeface="Roboto"/>
                <a:cs typeface="Roboto"/>
                <a:sym typeface="Roboto"/>
              </a:rPr>
              <a:t>ACTION:</a:t>
            </a:r>
            <a:r>
              <a:rPr lang="en" sz="1130">
                <a:solidFill>
                  <a:srgbClr val="333333"/>
                </a:solidFill>
                <a:highlight>
                  <a:srgbClr val="FFFFFF"/>
                </a:highlight>
                <a:latin typeface="Roboto"/>
                <a:ea typeface="Roboto"/>
                <a:cs typeface="Roboto"/>
                <a:sym typeface="Roboto"/>
              </a:rPr>
              <a:t> Action is sent or dispatched from the view which are payloads that can be read by Reducers. It is a pure object created to store the information of the user's event. It includes information such as type of action, time of occurrence, location of occurrence, its coordinates, and which state it aims to change.</a:t>
            </a:r>
            <a:endParaRPr sz="113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Clr>
                <a:schemeClr val="dk1"/>
              </a:buClr>
              <a:buSzPts val="852"/>
              <a:buFont typeface="Arial"/>
              <a:buNone/>
            </a:pPr>
            <a:r>
              <a:rPr b="1" lang="en" sz="1130">
                <a:solidFill>
                  <a:srgbClr val="333333"/>
                </a:solidFill>
                <a:highlight>
                  <a:srgbClr val="FFFFFF"/>
                </a:highlight>
                <a:latin typeface="Roboto"/>
                <a:ea typeface="Roboto"/>
                <a:cs typeface="Roboto"/>
                <a:sym typeface="Roboto"/>
              </a:rPr>
              <a:t>REDUCER:</a:t>
            </a:r>
            <a:r>
              <a:rPr lang="en" sz="1130">
                <a:solidFill>
                  <a:srgbClr val="333333"/>
                </a:solidFill>
                <a:highlight>
                  <a:srgbClr val="FFFFFF"/>
                </a:highlight>
                <a:latin typeface="Roboto"/>
                <a:ea typeface="Roboto"/>
                <a:cs typeface="Roboto"/>
                <a:sym typeface="Roboto"/>
              </a:rPr>
              <a:t> Reducer read the payloads from the actions and then updates the store via the state accordingly. It is a pure function to return a new state from the initial state.</a:t>
            </a:r>
            <a:endParaRPr sz="1130">
              <a:solidFill>
                <a:srgbClr val="333333"/>
              </a:solidFill>
              <a:highlight>
                <a:srgbClr val="FFFFFF"/>
              </a:highlight>
              <a:latin typeface="Roboto"/>
              <a:ea typeface="Roboto"/>
              <a:cs typeface="Roboto"/>
              <a:sym typeface="Roboto"/>
            </a:endParaRPr>
          </a:p>
          <a:p>
            <a:pPr indent="0" lvl="0" marL="0" rtl="0" algn="just">
              <a:lnSpc>
                <a:spcPct val="110000"/>
              </a:lnSpc>
              <a:spcBef>
                <a:spcPts val="1800"/>
              </a:spcBef>
              <a:spcAft>
                <a:spcPts val="0"/>
              </a:spcAft>
              <a:buClr>
                <a:schemeClr val="dk1"/>
              </a:buClr>
              <a:buSzPts val="852"/>
              <a:buFont typeface="Arial"/>
              <a:buNone/>
            </a:pPr>
            <a:r>
              <a:rPr lang="en" sz="1672">
                <a:solidFill>
                  <a:srgbClr val="610B38"/>
                </a:solidFill>
                <a:highlight>
                  <a:srgbClr val="FFFFFF"/>
                </a:highlight>
              </a:rPr>
              <a:t>Redux Installation</a:t>
            </a:r>
            <a:endParaRPr sz="1672">
              <a:solidFill>
                <a:srgbClr val="610B38"/>
              </a:solidFill>
              <a:highlight>
                <a:srgbClr val="FFFFFF"/>
              </a:highlight>
            </a:endParaRPr>
          </a:p>
          <a:p>
            <a:pPr indent="0" lvl="0" marL="0" rtl="0" algn="just">
              <a:lnSpc>
                <a:spcPct val="95000"/>
              </a:lnSpc>
              <a:spcBef>
                <a:spcPts val="1200"/>
              </a:spcBef>
              <a:spcAft>
                <a:spcPts val="0"/>
              </a:spcAft>
              <a:buClr>
                <a:schemeClr val="dk1"/>
              </a:buClr>
              <a:buSzPts val="852"/>
              <a:buFont typeface="Arial"/>
              <a:buNone/>
            </a:pPr>
            <a:r>
              <a:rPr b="1" lang="en" sz="1130">
                <a:solidFill>
                  <a:srgbClr val="333333"/>
                </a:solidFill>
                <a:highlight>
                  <a:srgbClr val="FFFFFF"/>
                </a:highlight>
                <a:latin typeface="Roboto"/>
                <a:ea typeface="Roboto"/>
                <a:cs typeface="Roboto"/>
                <a:sym typeface="Roboto"/>
              </a:rPr>
              <a:t>Requirements:</a:t>
            </a:r>
            <a:r>
              <a:rPr lang="en" sz="1130">
                <a:solidFill>
                  <a:srgbClr val="333333"/>
                </a:solidFill>
                <a:highlight>
                  <a:srgbClr val="FFFFFF"/>
                </a:highlight>
                <a:latin typeface="Roboto"/>
                <a:ea typeface="Roboto"/>
                <a:cs typeface="Roboto"/>
                <a:sym typeface="Roboto"/>
              </a:rPr>
              <a:t> React Redux requires React 16.8.3 or later version.</a:t>
            </a:r>
            <a:endParaRPr sz="113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Clr>
                <a:schemeClr val="dk1"/>
              </a:buClr>
              <a:buSzPts val="852"/>
              <a:buFont typeface="Arial"/>
              <a:buNone/>
            </a:pPr>
            <a:r>
              <a:rPr lang="en" sz="1130">
                <a:solidFill>
                  <a:srgbClr val="333333"/>
                </a:solidFill>
                <a:highlight>
                  <a:srgbClr val="FFFFFF"/>
                </a:highlight>
                <a:latin typeface="Roboto"/>
                <a:ea typeface="Roboto"/>
                <a:cs typeface="Roboto"/>
                <a:sym typeface="Roboto"/>
              </a:rPr>
              <a:t>To use React Redux with React application, you need to install the below command.</a:t>
            </a:r>
            <a:endParaRPr sz="1130">
              <a:solidFill>
                <a:srgbClr val="333333"/>
              </a:solidFill>
              <a:highlight>
                <a:srgbClr val="FFFFFF"/>
              </a:highlight>
              <a:latin typeface="Roboto"/>
              <a:ea typeface="Roboto"/>
              <a:cs typeface="Roboto"/>
              <a:sym typeface="Roboto"/>
            </a:endParaRPr>
          </a:p>
          <a:p>
            <a:pPr indent="-313055" lvl="0" marL="457200" rtl="0" algn="l">
              <a:lnSpc>
                <a:spcPct val="136250"/>
              </a:lnSpc>
              <a:spcBef>
                <a:spcPts val="1200"/>
              </a:spcBef>
              <a:spcAft>
                <a:spcPts val="0"/>
              </a:spcAft>
              <a:buClr>
                <a:schemeClr val="dk1"/>
              </a:buClr>
              <a:buSzPts val="1330"/>
              <a:buFont typeface="Roboto"/>
              <a:buAutoNum type="arabicPeriod"/>
            </a:pPr>
            <a:r>
              <a:rPr b="1" lang="en" sz="1330">
                <a:solidFill>
                  <a:schemeClr val="dk1"/>
                </a:solidFill>
                <a:latin typeface="Roboto"/>
                <a:ea typeface="Roboto"/>
                <a:cs typeface="Roboto"/>
                <a:sym typeface="Roboto"/>
              </a:rPr>
              <a:t>$ npm install redux react-redux --save  </a:t>
            </a:r>
            <a:endParaRPr b="1" sz="1330">
              <a:solidFill>
                <a:schemeClr val="dk1"/>
              </a:solidFill>
              <a:latin typeface="Roboto"/>
              <a:ea typeface="Roboto"/>
              <a:cs typeface="Roboto"/>
              <a:sym typeface="Roboto"/>
            </a:endParaRPr>
          </a:p>
          <a:p>
            <a:pPr indent="0" lvl="0" marL="0" rtl="0" algn="l">
              <a:lnSpc>
                <a:spcPct val="136250"/>
              </a:lnSpc>
              <a:spcBef>
                <a:spcPts val="900"/>
              </a:spcBef>
              <a:spcAft>
                <a:spcPts val="0"/>
              </a:spcAft>
              <a:buNone/>
            </a:pPr>
            <a:r>
              <a:rPr b="1" lang="en" sz="1330">
                <a:solidFill>
                  <a:schemeClr val="dk1"/>
                </a:solidFill>
                <a:latin typeface="Roboto"/>
                <a:ea typeface="Roboto"/>
                <a:cs typeface="Roboto"/>
                <a:sym typeface="Roboto"/>
              </a:rPr>
              <a:t>For redux example :- </a:t>
            </a:r>
            <a:r>
              <a:rPr lang="en" u="sng">
                <a:solidFill>
                  <a:schemeClr val="accent5"/>
                </a:solidFill>
                <a:hlinkClick r:id="rId3">
                  <a:extLst>
                    <a:ext uri="{A12FA001-AC4F-418D-AE19-62706E023703}">
                      <ahyp:hlinkClr val="tx"/>
                    </a:ext>
                  </a:extLst>
                </a:hlinkClick>
              </a:rPr>
              <a:t>https://www.javatpoint.com/react-redux-example</a:t>
            </a:r>
            <a:endParaRPr>
              <a:solidFill>
                <a:schemeClr val="dk1"/>
              </a:solidFill>
            </a:endParaRPr>
          </a:p>
          <a:p>
            <a:pPr indent="0" lvl="0" marL="0" rtl="0" algn="l">
              <a:lnSpc>
                <a:spcPct val="100000"/>
              </a:lnSpc>
              <a:spcBef>
                <a:spcPts val="600"/>
              </a:spcBef>
              <a:spcAft>
                <a:spcPts val="0"/>
              </a:spcAft>
              <a:buClr>
                <a:schemeClr val="dk1"/>
              </a:buClr>
              <a:buSzPts val="1100"/>
              <a:buFont typeface="Arial"/>
              <a:buNone/>
            </a:pPr>
            <a:r>
              <a:t/>
            </a:r>
            <a:endParaRPr sz="2800">
              <a:solidFill>
                <a:schemeClr val="dk1"/>
              </a:solidFill>
            </a:endParaRPr>
          </a:p>
          <a:p>
            <a:pPr indent="0" lvl="0" marL="0" rtl="0" algn="l">
              <a:lnSpc>
                <a:spcPct val="136250"/>
              </a:lnSpc>
              <a:spcBef>
                <a:spcPts val="900"/>
              </a:spcBef>
              <a:spcAft>
                <a:spcPts val="0"/>
              </a:spcAft>
              <a:buNone/>
            </a:pPr>
            <a:r>
              <a:t/>
            </a:r>
            <a:endParaRPr b="1" sz="1330">
              <a:solidFill>
                <a:schemeClr val="dk1"/>
              </a:solidFill>
              <a:latin typeface="Roboto"/>
              <a:ea typeface="Roboto"/>
              <a:cs typeface="Roboto"/>
              <a:sym typeface="Roboto"/>
            </a:endParaRPr>
          </a:p>
          <a:p>
            <a:pPr indent="0" lvl="0" marL="0" rtl="0" algn="l">
              <a:lnSpc>
                <a:spcPct val="95000"/>
              </a:lnSpc>
              <a:spcBef>
                <a:spcPts val="600"/>
              </a:spcBef>
              <a:spcAft>
                <a:spcPts val="1200"/>
              </a:spcAft>
              <a:buSzPts val="852"/>
              <a:buNone/>
            </a:pPr>
            <a:r>
              <a:t/>
            </a:r>
            <a:endParaRPr sz="1595"/>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5" name="Google Shape;735;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6" name="Google Shape;736;p117"/>
          <p:cNvPicPr preferRelativeResize="0"/>
          <p:nvPr/>
        </p:nvPicPr>
        <p:blipFill>
          <a:blip r:embed="rId3">
            <a:alphaModFix/>
          </a:blip>
          <a:stretch>
            <a:fillRect/>
          </a:stretch>
        </p:blipFill>
        <p:spPr>
          <a:xfrm>
            <a:off x="57475" y="52400"/>
            <a:ext cx="9144000" cy="50387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2" name="Google Shape;742;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t>Advanced React</a:t>
            </a:r>
            <a:endParaRPr sz="800"/>
          </a:p>
          <a:p>
            <a:pPr indent="0" lvl="0" marL="0" rtl="0" algn="l">
              <a:spcBef>
                <a:spcPts val="1200"/>
              </a:spcBef>
              <a:spcAft>
                <a:spcPts val="0"/>
              </a:spcAft>
              <a:buClr>
                <a:schemeClr val="dk1"/>
              </a:buClr>
              <a:buSzPts val="1100"/>
              <a:buFont typeface="Arial"/>
              <a:buNone/>
            </a:pPr>
            <a:r>
              <a:rPr lang="en" sz="800"/>
              <a:t>Flow architecture</a:t>
            </a:r>
            <a:endParaRPr sz="800"/>
          </a:p>
          <a:p>
            <a:pPr indent="0" lvl="0" marL="0" rtl="0" algn="l">
              <a:spcBef>
                <a:spcPts val="1200"/>
              </a:spcBef>
              <a:spcAft>
                <a:spcPts val="0"/>
              </a:spcAft>
              <a:buClr>
                <a:schemeClr val="dk1"/>
              </a:buClr>
              <a:buSzPts val="1100"/>
              <a:buFont typeface="Arial"/>
              <a:buNone/>
            </a:pPr>
            <a:r>
              <a:rPr lang="en" sz="800"/>
              <a:t>MVC</a:t>
            </a:r>
            <a:endParaRPr sz="800"/>
          </a:p>
          <a:p>
            <a:pPr indent="0" lvl="0" marL="0" rtl="0" algn="l">
              <a:spcBef>
                <a:spcPts val="1200"/>
              </a:spcBef>
              <a:spcAft>
                <a:spcPts val="0"/>
              </a:spcAft>
              <a:buClr>
                <a:schemeClr val="dk1"/>
              </a:buClr>
              <a:buSzPts val="1100"/>
              <a:buFont typeface="Arial"/>
              <a:buNone/>
            </a:pPr>
            <a:r>
              <a:rPr lang="en" sz="800"/>
              <a:t>Flux</a:t>
            </a:r>
            <a:endParaRPr sz="800"/>
          </a:p>
          <a:p>
            <a:pPr indent="0" lvl="0" marL="0" rtl="0" algn="l">
              <a:spcBef>
                <a:spcPts val="1200"/>
              </a:spcBef>
              <a:spcAft>
                <a:spcPts val="0"/>
              </a:spcAft>
              <a:buClr>
                <a:schemeClr val="dk1"/>
              </a:buClr>
              <a:buSzPts val="1100"/>
              <a:buFont typeface="Arial"/>
              <a:buNone/>
            </a:pPr>
            <a:r>
              <a:t/>
            </a:r>
            <a:endParaRPr sz="800"/>
          </a:p>
          <a:p>
            <a:pPr indent="0" lvl="0" marL="0" rtl="0" algn="l">
              <a:spcBef>
                <a:spcPts val="1200"/>
              </a:spcBef>
              <a:spcAft>
                <a:spcPts val="0"/>
              </a:spcAft>
              <a:buNone/>
            </a:pPr>
            <a:r>
              <a:rPr lang="en" sz="800" u="sng">
                <a:solidFill>
                  <a:schemeClr val="hlink"/>
                </a:solidFill>
                <a:hlinkClick r:id="rId3"/>
              </a:rPr>
              <a:t>https://www.clariontech.com/blog/mvc-vs-flux-vs-redux-the-real-differences</a:t>
            </a:r>
            <a:endParaRPr sz="800"/>
          </a:p>
          <a:p>
            <a:pPr indent="0" lvl="0" marL="0" rtl="0" algn="l">
              <a:spcBef>
                <a:spcPts val="1200"/>
              </a:spcBef>
              <a:spcAft>
                <a:spcPts val="0"/>
              </a:spcAft>
              <a:buNone/>
            </a:pPr>
            <a:r>
              <a:rPr lang="en" sz="800" u="sng">
                <a:solidFill>
                  <a:schemeClr val="hlink"/>
                </a:solidFill>
                <a:hlinkClick r:id="rId4"/>
              </a:rPr>
              <a:t>https://react-redux.js.org/introduction/quick-start</a:t>
            </a:r>
            <a:endParaRPr sz="800"/>
          </a:p>
          <a:p>
            <a:pPr indent="0" lvl="0" marL="0" rtl="0" algn="l">
              <a:spcBef>
                <a:spcPts val="1200"/>
              </a:spcBef>
              <a:spcAft>
                <a:spcPts val="0"/>
              </a:spcAft>
              <a:buNone/>
            </a:pPr>
            <a:r>
              <a:rPr lang="en" sz="800" u="sng">
                <a:solidFill>
                  <a:schemeClr val="hlink"/>
                </a:solidFill>
                <a:hlinkClick r:id="rId5"/>
              </a:rPr>
              <a:t>https://www.freecodecamp.org/news/an-introduction-to-the-flux-architectural-pattern-674ea74775c9/</a:t>
            </a:r>
            <a:endParaRPr sz="800"/>
          </a:p>
          <a:p>
            <a:pPr indent="0" lvl="0" marL="0" rtl="0" algn="l">
              <a:spcBef>
                <a:spcPts val="1200"/>
              </a:spcBef>
              <a:spcAft>
                <a:spcPts val="0"/>
              </a:spcAft>
              <a:buNone/>
            </a:pPr>
            <a:r>
              <a:rPr lang="en" sz="800" u="sng">
                <a:solidFill>
                  <a:schemeClr val="hlink"/>
                </a:solidFill>
                <a:hlinkClick r:id="rId6"/>
              </a:rPr>
              <a:t>https://facebook.github.io/flux/docs/in-depth-overview/</a:t>
            </a:r>
            <a:endParaRPr sz="800"/>
          </a:p>
          <a:p>
            <a:pPr indent="0" lvl="0" marL="0" rtl="0" algn="l">
              <a:spcBef>
                <a:spcPts val="1200"/>
              </a:spcBef>
              <a:spcAft>
                <a:spcPts val="0"/>
              </a:spcAft>
              <a:buNone/>
            </a:pPr>
            <a:r>
              <a:rPr lang="en" sz="800" u="sng">
                <a:solidFill>
                  <a:schemeClr val="hlink"/>
                </a:solidFill>
                <a:hlinkClick r:id="rId7"/>
              </a:rPr>
              <a:t>https://www.javatpoint.com/react-flux-vs-mvc</a:t>
            </a:r>
            <a:endParaRPr sz="800"/>
          </a:p>
          <a:p>
            <a:pPr indent="0" lvl="0" marL="0" rtl="0" algn="l">
              <a:spcBef>
                <a:spcPts val="1200"/>
              </a:spcBef>
              <a:spcAft>
                <a:spcPts val="0"/>
              </a:spcAft>
              <a:buClr>
                <a:schemeClr val="dk1"/>
              </a:buClr>
              <a:buSzPts val="1100"/>
              <a:buFont typeface="Arial"/>
              <a:buNone/>
            </a:pPr>
            <a:r>
              <a:t/>
            </a:r>
            <a:endParaRPr sz="800"/>
          </a:p>
          <a:p>
            <a:pPr indent="0" lvl="0" marL="0" rtl="0" algn="l">
              <a:spcBef>
                <a:spcPts val="1200"/>
              </a:spcBef>
              <a:spcAft>
                <a:spcPts val="1200"/>
              </a:spcAft>
              <a:buNone/>
            </a:pPr>
            <a:r>
              <a:t/>
            </a:r>
            <a:endParaRPr sz="8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8" name="Google Shape;748;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9" name="Google Shape;749;p119"/>
          <p:cNvPicPr preferRelativeResize="0"/>
          <p:nvPr/>
        </p:nvPicPr>
        <p:blipFill>
          <a:blip r:embed="rId3">
            <a:alphaModFix/>
          </a:blip>
          <a:stretch>
            <a:fillRect/>
          </a:stretch>
        </p:blipFill>
        <p:spPr>
          <a:xfrm>
            <a:off x="311700" y="1152475"/>
            <a:ext cx="8520600" cy="28631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5" name="Google Shape;755;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Bundling application Webpack</a:t>
            </a:r>
            <a:endParaRPr/>
          </a:p>
          <a:p>
            <a:pPr indent="0" lvl="0" marL="0" rtl="0" algn="l">
              <a:spcBef>
                <a:spcPts val="1200"/>
              </a:spcBef>
              <a:spcAft>
                <a:spcPts val="0"/>
              </a:spcAft>
              <a:buNone/>
            </a:pPr>
            <a:r>
              <a:rPr lang="en" u="sng">
                <a:solidFill>
                  <a:schemeClr val="hlink"/>
                </a:solidFill>
                <a:hlinkClick r:id="rId3"/>
              </a:rPr>
              <a:t>https://webpack.js.org/</a:t>
            </a:r>
            <a:endParaRPr/>
          </a:p>
          <a:p>
            <a:pPr indent="0" lvl="0" marL="0" rtl="0" algn="l">
              <a:spcBef>
                <a:spcPts val="1200"/>
              </a:spcBef>
              <a:spcAft>
                <a:spcPts val="0"/>
              </a:spcAft>
              <a:buNone/>
            </a:pPr>
            <a:r>
              <a:rPr lang="en" u="sng">
                <a:solidFill>
                  <a:schemeClr val="hlink"/>
                </a:solidFill>
                <a:hlinkClick r:id="rId4"/>
              </a:rPr>
              <a:t>https://www.freecodecamp.org/news/learn-webpack-for-react-a36d4cac5060/</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1"/>
          <p:cNvSpPr txBox="1"/>
          <p:nvPr>
            <p:ph type="title"/>
          </p:nvPr>
        </p:nvSpPr>
        <p:spPr>
          <a:xfrm>
            <a:off x="311700" y="445025"/>
            <a:ext cx="8520600" cy="572700"/>
          </a:xfrm>
          <a:prstGeom prst="rect">
            <a:avLst/>
          </a:prstGeom>
          <a:solidFill>
            <a:srgbClr val="D9EAD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Bundling the Application</a:t>
            </a:r>
            <a:endParaRPr/>
          </a:p>
        </p:txBody>
      </p:sp>
      <p:sp>
        <p:nvSpPr>
          <p:cNvPr id="761" name="Google Shape;761;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some application software installation, we require to install </a:t>
            </a:r>
            <a:r>
              <a:rPr lang="en"/>
              <a:t>other</a:t>
            </a:r>
            <a:r>
              <a:rPr lang="en"/>
              <a:t> dependent application software before.</a:t>
            </a:r>
            <a:endParaRPr/>
          </a:p>
          <a:p>
            <a:pPr indent="-342900" lvl="0" marL="457200" rtl="0" algn="l">
              <a:spcBef>
                <a:spcPts val="0"/>
              </a:spcBef>
              <a:spcAft>
                <a:spcPts val="0"/>
              </a:spcAft>
              <a:buSzPts val="1800"/>
              <a:buChar char="●"/>
            </a:pPr>
            <a:r>
              <a:rPr lang="en"/>
              <a:t>Bundled Application means group of software such as application software  and library file with the Application software to be install.</a:t>
            </a:r>
            <a:endParaRPr/>
          </a:p>
          <a:p>
            <a:pPr indent="-342900" lvl="0" marL="457200" rtl="0" algn="l">
              <a:spcBef>
                <a:spcPts val="0"/>
              </a:spcBef>
              <a:spcAft>
                <a:spcPts val="0"/>
              </a:spcAft>
              <a:buSzPts val="1800"/>
              <a:buChar char="●"/>
            </a:pPr>
            <a:r>
              <a:rPr lang="en"/>
              <a:t>The bundle is distributed as complete download or installation with an application to be install. In the case of bundled application, the user will not </a:t>
            </a:r>
            <a:r>
              <a:rPr lang="en"/>
              <a:t>separately</a:t>
            </a:r>
            <a:r>
              <a:rPr lang="en"/>
              <a:t> download and install the Applications.  </a:t>
            </a:r>
            <a:endParaRPr/>
          </a:p>
          <a:p>
            <a:pPr indent="-342900" lvl="0" marL="457200" rtl="0" algn="l">
              <a:spcBef>
                <a:spcPts val="0"/>
              </a:spcBef>
              <a:spcAft>
                <a:spcPts val="0"/>
              </a:spcAft>
              <a:buSzPts val="1800"/>
              <a:buChar char="●"/>
            </a:pPr>
            <a:r>
              <a:rPr lang="en"/>
              <a:t>Bundling</a:t>
            </a:r>
            <a:r>
              <a:rPr lang="en"/>
              <a:t> is the process of following imported files and merging them into a single file : a “bundle”.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6" name="Google Shape;11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23"/>
          <p:cNvPicPr preferRelativeResize="0"/>
          <p:nvPr/>
        </p:nvPicPr>
        <p:blipFill>
          <a:blip r:embed="rId3">
            <a:alphaModFix/>
          </a:blip>
          <a:stretch>
            <a:fillRect/>
          </a:stretch>
        </p:blipFill>
        <p:spPr>
          <a:xfrm>
            <a:off x="260275" y="445025"/>
            <a:ext cx="8572026" cy="37813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2"/>
          <p:cNvSpPr txBox="1"/>
          <p:nvPr>
            <p:ph type="title"/>
          </p:nvPr>
        </p:nvSpPr>
        <p:spPr>
          <a:xfrm>
            <a:off x="311700" y="445025"/>
            <a:ext cx="8520600" cy="572700"/>
          </a:xfrm>
          <a:prstGeom prst="rect">
            <a:avLst/>
          </a:prstGeom>
          <a:solidFill>
            <a:srgbClr val="D0E0E3"/>
          </a:solidFill>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852"/>
              <a:buFont typeface="Arial"/>
              <a:buNone/>
            </a:pPr>
            <a:r>
              <a:rPr b="1" lang="en" sz="2230">
                <a:solidFill>
                  <a:srgbClr val="202124"/>
                </a:solidFill>
                <a:highlight>
                  <a:srgbClr val="FFFFFF"/>
                </a:highlight>
              </a:rPr>
              <a:t>Webpack</a:t>
            </a:r>
            <a:endParaRPr b="1" sz="4000"/>
          </a:p>
        </p:txBody>
      </p:sp>
      <p:sp>
        <p:nvSpPr>
          <p:cNvPr id="767" name="Google Shape;767;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230">
                <a:solidFill>
                  <a:srgbClr val="202124"/>
                </a:solidFill>
                <a:highlight>
                  <a:srgbClr val="FFFFFF"/>
                </a:highlight>
              </a:rPr>
              <a:t>Webpack is </a:t>
            </a:r>
            <a:r>
              <a:rPr b="1" lang="en" sz="1230">
                <a:solidFill>
                  <a:srgbClr val="202124"/>
                </a:solidFill>
                <a:highlight>
                  <a:srgbClr val="FFFFFF"/>
                </a:highlight>
              </a:rPr>
              <a:t>a popular module bundling system built on top of Node.</a:t>
            </a:r>
            <a:r>
              <a:rPr lang="en" sz="1230">
                <a:solidFill>
                  <a:srgbClr val="202124"/>
                </a:solidFill>
                <a:highlight>
                  <a:srgbClr val="FFFFFF"/>
                </a:highlight>
              </a:rPr>
              <a:t> </a:t>
            </a:r>
            <a:r>
              <a:rPr b="1" lang="en" sz="1230">
                <a:solidFill>
                  <a:srgbClr val="202124"/>
                </a:solidFill>
                <a:highlight>
                  <a:srgbClr val="FFFFFF"/>
                </a:highlight>
              </a:rPr>
              <a:t>js</a:t>
            </a:r>
            <a:r>
              <a:rPr lang="en" sz="1230">
                <a:solidFill>
                  <a:srgbClr val="202124"/>
                </a:solidFill>
                <a:highlight>
                  <a:srgbClr val="FFFFFF"/>
                </a:highlight>
              </a:rPr>
              <a:t>. It can handle not only combination and minification of JavaScript and CSS files, but also other assets such as image files (spriting) through the use of plugins.</a:t>
            </a:r>
            <a:endParaRPr sz="1230">
              <a:solidFill>
                <a:srgbClr val="202124"/>
              </a:solidFill>
              <a:highlight>
                <a:srgbClr val="FFFFFF"/>
              </a:highlight>
            </a:endParaRPr>
          </a:p>
          <a:p>
            <a:pPr indent="0" lvl="0" marL="0" rtl="0" algn="just">
              <a:spcBef>
                <a:spcPts val="1200"/>
              </a:spcBef>
              <a:spcAft>
                <a:spcPts val="0"/>
              </a:spcAft>
              <a:buSzPts val="852"/>
              <a:buNone/>
            </a:pPr>
            <a:r>
              <a:rPr lang="en" sz="1230">
                <a:solidFill>
                  <a:srgbClr val="202124"/>
                </a:solidFill>
                <a:highlight>
                  <a:srgbClr val="FFFFFF"/>
                </a:highlight>
              </a:rPr>
              <a:t> It is a code bundler that takes modules with dependencies and bundles them into web-readable static assets (HTML, CSS, JS).Webpack is </a:t>
            </a:r>
            <a:r>
              <a:rPr b="1" lang="en" sz="1230">
                <a:solidFill>
                  <a:srgbClr val="202124"/>
                </a:solidFill>
                <a:highlight>
                  <a:srgbClr val="FFFFFF"/>
                </a:highlight>
              </a:rPr>
              <a:t>a free and open-source module bundler for JavaScript</a:t>
            </a:r>
            <a:r>
              <a:rPr lang="en" sz="1230">
                <a:solidFill>
                  <a:srgbClr val="202124"/>
                </a:solidFill>
                <a:highlight>
                  <a:srgbClr val="FFFFFF"/>
                </a:highlight>
              </a:rPr>
              <a:t>. It is made primarily for JavaScript, but it can transform front-end assets such as HTML, CSS, and images if the corresponding loaders are included. Webpack takes modules with dependencies and generates static assets representing those modules.</a:t>
            </a:r>
            <a:endParaRPr sz="1230">
              <a:solidFill>
                <a:srgbClr val="202124"/>
              </a:solidFill>
              <a:highlight>
                <a:srgbClr val="FFFFFF"/>
              </a:highlight>
            </a:endParaRPr>
          </a:p>
          <a:p>
            <a:pPr indent="0" lvl="0" marL="0" rtl="0" algn="just">
              <a:spcBef>
                <a:spcPts val="1200"/>
              </a:spcBef>
              <a:spcAft>
                <a:spcPts val="0"/>
              </a:spcAft>
              <a:buSzPts val="852"/>
              <a:buNone/>
            </a:pPr>
            <a:r>
              <a:rPr lang="en" sz="1230">
                <a:solidFill>
                  <a:srgbClr val="202124"/>
                </a:solidFill>
                <a:highlight>
                  <a:srgbClr val="FFFFFF"/>
                </a:highlight>
              </a:rPr>
              <a:t> It's a tool that </a:t>
            </a:r>
            <a:r>
              <a:rPr b="1" lang="en" sz="1230">
                <a:solidFill>
                  <a:srgbClr val="202124"/>
                </a:solidFill>
                <a:highlight>
                  <a:srgbClr val="FFFFFF"/>
                </a:highlight>
              </a:rPr>
              <a:t>lets you bundle your JavaScript applications (supporting both ESM and CommonJS), and it can be extended to support many different assets such as images, fonts and stylesheets</a:t>
            </a:r>
            <a:r>
              <a:rPr lang="en" sz="1230">
                <a:solidFill>
                  <a:srgbClr val="202124"/>
                </a:solidFill>
                <a:highlight>
                  <a:srgbClr val="FFFFFF"/>
                </a:highlight>
              </a:rPr>
              <a:t>.</a:t>
            </a:r>
            <a:endParaRPr sz="1230">
              <a:solidFill>
                <a:srgbClr val="202124"/>
              </a:solidFill>
              <a:highlight>
                <a:srgbClr val="FFFFFF"/>
              </a:highlight>
            </a:endParaRPr>
          </a:p>
          <a:p>
            <a:pPr indent="0" lvl="0" marL="0" rtl="0" algn="just">
              <a:spcBef>
                <a:spcPts val="1200"/>
              </a:spcBef>
              <a:spcAft>
                <a:spcPts val="0"/>
              </a:spcAft>
              <a:buSzPts val="852"/>
              <a:buNone/>
            </a:pPr>
            <a:r>
              <a:rPr lang="en" sz="1230">
                <a:solidFill>
                  <a:srgbClr val="202124"/>
                </a:solidFill>
                <a:highlight>
                  <a:srgbClr val="FFFFFF"/>
                </a:highlight>
              </a:rPr>
              <a:t>Webpack is </a:t>
            </a:r>
            <a:r>
              <a:rPr b="1" lang="en" sz="1230">
                <a:solidFill>
                  <a:srgbClr val="202124"/>
                </a:solidFill>
                <a:highlight>
                  <a:srgbClr val="FFFFFF"/>
                </a:highlight>
              </a:rPr>
              <a:t>a module bundler.</a:t>
            </a:r>
            <a:r>
              <a:rPr lang="en" sz="1230">
                <a:solidFill>
                  <a:srgbClr val="202124"/>
                </a:solidFill>
                <a:highlight>
                  <a:srgbClr val="FFFFFF"/>
                </a:highlight>
              </a:rPr>
              <a:t> </a:t>
            </a:r>
            <a:r>
              <a:rPr b="1" lang="en" sz="1230">
                <a:solidFill>
                  <a:srgbClr val="202124"/>
                </a:solidFill>
                <a:highlight>
                  <a:srgbClr val="FFFFFF"/>
                </a:highlight>
              </a:rPr>
              <a:t>It takes disparate dependencies, creates modules for them and bundles the entire network up into manageable output files</a:t>
            </a:r>
            <a:r>
              <a:rPr lang="en" sz="1230">
                <a:solidFill>
                  <a:srgbClr val="202124"/>
                </a:solidFill>
                <a:highlight>
                  <a:srgbClr val="FFFFFF"/>
                </a:highlight>
              </a:rPr>
              <a:t>. This is especially useful for Single Page Applications (SPAs), which is the defacto standard for Web Applications today.</a:t>
            </a:r>
            <a:endParaRPr sz="1230">
              <a:solidFill>
                <a:srgbClr val="202124"/>
              </a:solidFill>
              <a:highlight>
                <a:srgbClr val="FFFFFF"/>
              </a:highlight>
            </a:endParaRPr>
          </a:p>
          <a:p>
            <a:pPr indent="0" lvl="0" marL="0" rtl="0" algn="just">
              <a:spcBef>
                <a:spcPts val="1200"/>
              </a:spcBef>
              <a:spcAft>
                <a:spcPts val="0"/>
              </a:spcAft>
              <a:buSzPts val="852"/>
              <a:buNone/>
            </a:pPr>
            <a:r>
              <a:rPr lang="en" sz="1230">
                <a:solidFill>
                  <a:srgbClr val="202124"/>
                </a:solidFill>
                <a:highlight>
                  <a:srgbClr val="FFFFFF"/>
                </a:highlight>
              </a:rPr>
              <a:t>Webpack and Babel are </a:t>
            </a:r>
            <a:r>
              <a:rPr b="1" lang="en" sz="1230">
                <a:solidFill>
                  <a:srgbClr val="202124"/>
                </a:solidFill>
                <a:highlight>
                  <a:srgbClr val="FFFFFF"/>
                </a:highlight>
              </a:rPr>
              <a:t>tools for developers that optimize JavaScript applications</a:t>
            </a:r>
            <a:r>
              <a:rPr lang="en" sz="1230">
                <a:solidFill>
                  <a:srgbClr val="202124"/>
                </a:solidFill>
                <a:highlight>
                  <a:srgbClr val="FFFFFF"/>
                </a:highlight>
              </a:rPr>
              <a:t>. Webpack is a module bundler we can use to minify multiple files in a JavaScript project and increase the overall efficiency. A module bundler takes in all the assets and comes up with a single output file.</a:t>
            </a:r>
            <a:endParaRPr sz="1230">
              <a:solidFill>
                <a:srgbClr val="202124"/>
              </a:solidFill>
              <a:highlight>
                <a:srgbClr val="FFFFFF"/>
              </a:highlight>
            </a:endParaRPr>
          </a:p>
          <a:p>
            <a:pPr indent="0" lvl="0" marL="0" rtl="0" algn="just">
              <a:spcBef>
                <a:spcPts val="1200"/>
              </a:spcBef>
              <a:spcAft>
                <a:spcPts val="1200"/>
              </a:spcAft>
              <a:buSzPts val="852"/>
              <a:buNone/>
            </a:pPr>
            <a:r>
              <a:t/>
            </a:r>
            <a:endParaRPr sz="1230">
              <a:solidFill>
                <a:srgbClr val="202124"/>
              </a:solidFill>
              <a:highlight>
                <a:srgbClr val="FFFFFF"/>
              </a:high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773" name="Google Shape;773;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3">
                  <a:extLst>
                    <a:ext uri="{A12FA001-AC4F-418D-AE19-62706E023703}">
                      <ahyp:hlinkClr val="tx"/>
                    </a:ext>
                  </a:extLst>
                </a:hlinkClick>
              </a:rPr>
              <a:t>https://www.tutorialspoint.com/reactjs/reactjs_environment_setup.htm</a:t>
            </a:r>
            <a:endParaRPr/>
          </a:p>
          <a:p>
            <a:pPr indent="0" lvl="0" marL="0" rtl="0" algn="l">
              <a:lnSpc>
                <a:spcPct val="100000"/>
              </a:lnSpc>
              <a:spcBef>
                <a:spcPts val="1200"/>
              </a:spcBef>
              <a:spcAft>
                <a:spcPts val="0"/>
              </a:spcAft>
              <a:buNone/>
            </a:pPr>
            <a:r>
              <a:rPr lang="en" u="sng">
                <a:solidFill>
                  <a:schemeClr val="hlink"/>
                </a:solidFill>
                <a:hlinkClick r:id="rId4"/>
              </a:rPr>
              <a:t>https://www.tutorialspoint.com/webpack_for_beginners/index.asp#</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u="sng">
                <a:solidFill>
                  <a:schemeClr val="accent5"/>
                </a:solidFill>
                <a:hlinkClick r:id="rId5">
                  <a:extLst>
                    <a:ext uri="{A12FA001-AC4F-418D-AE19-62706E023703}">
                      <ahyp:hlinkClr val="tx"/>
                    </a:ext>
                  </a:extLst>
                </a:hlinkClick>
              </a:rPr>
              <a:t>https://www.freecodecamp.org/news/learn-webpack-for-react-a36d4cac5060/</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rPr lang="en" u="sng">
                <a:solidFill>
                  <a:schemeClr val="hlink"/>
                </a:solidFill>
                <a:hlinkClick r:id="rId6"/>
              </a:rPr>
              <a:t>https://tutorialzine.com/2017/04/learn-webpack-in-15-minutes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t>Code Github link:-</a:t>
            </a:r>
            <a:endParaRPr/>
          </a:p>
          <a:p>
            <a:pPr indent="0" lvl="0" marL="0" rtl="0" algn="l">
              <a:spcBef>
                <a:spcPts val="1200"/>
              </a:spcBef>
              <a:spcAft>
                <a:spcPts val="0"/>
              </a:spcAft>
              <a:buClr>
                <a:schemeClr val="dk1"/>
              </a:buClr>
              <a:buSzPts val="1100"/>
              <a:buFont typeface="Arial"/>
              <a:buNone/>
            </a:pPr>
            <a:r>
              <a:rPr lang="en" u="sng">
                <a:solidFill>
                  <a:schemeClr val="accent5"/>
                </a:solidFill>
                <a:hlinkClick r:id="rId7">
                  <a:extLst>
                    <a:ext uri="{A12FA001-AC4F-418D-AE19-62706E023703}">
                      <ahyp:hlinkClr val="tx"/>
                    </a:ext>
                  </a:extLst>
                </a:hlinkClick>
              </a:rPr>
              <a:t>https://github.com/esausilva/react-starter-boilerplate-hmr</a:t>
            </a:r>
            <a:endParaRPr/>
          </a:p>
          <a:p>
            <a:pPr indent="0" lvl="0" marL="0" rtl="0" algn="l">
              <a:spcBef>
                <a:spcPts val="1200"/>
              </a:spcBef>
              <a:spcAft>
                <a:spcPts val="120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9" name="Google Shape;779;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5" name="Google Shape;785;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6"/>
          <p:cNvSpPr txBox="1"/>
          <p:nvPr>
            <p:ph type="title"/>
          </p:nvPr>
        </p:nvSpPr>
        <p:spPr>
          <a:xfrm>
            <a:off x="311700" y="445025"/>
            <a:ext cx="8520600" cy="572700"/>
          </a:xfrm>
          <a:prstGeom prst="rect">
            <a:avLst/>
          </a:prstGeom>
          <a:solidFill>
            <a:srgbClr val="FF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1" name="Google Shape;791;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2" name="Google Shape;792;p126"/>
          <p:cNvPicPr preferRelativeResize="0"/>
          <p:nvPr/>
        </p:nvPicPr>
        <p:blipFill>
          <a:blip r:embed="rId3">
            <a:alphaModFix/>
          </a:blip>
          <a:stretch>
            <a:fillRect/>
          </a:stretch>
        </p:blipFill>
        <p:spPr>
          <a:xfrm>
            <a:off x="311700" y="1152475"/>
            <a:ext cx="8520600" cy="28631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we will see some of the practical topics</a:t>
            </a:r>
            <a:endParaRPr/>
          </a:p>
        </p:txBody>
      </p:sp>
      <p:sp>
        <p:nvSpPr>
          <p:cNvPr id="798" name="Google Shape;798;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9" name="Google Shape;799;p127"/>
          <p:cNvPicPr preferRelativeResize="0"/>
          <p:nvPr/>
        </p:nvPicPr>
        <p:blipFill>
          <a:blip r:embed="rId3">
            <a:alphaModFix/>
          </a:blip>
          <a:stretch>
            <a:fillRect/>
          </a:stretch>
        </p:blipFill>
        <p:spPr>
          <a:xfrm>
            <a:off x="311700" y="1206550"/>
            <a:ext cx="8536650" cy="3416400"/>
          </a:xfrm>
          <a:prstGeom prst="rect">
            <a:avLst/>
          </a:prstGeom>
          <a:noFill/>
          <a:ln>
            <a:noFill/>
          </a:ln>
        </p:spPr>
      </p:pic>
      <p:sp>
        <p:nvSpPr>
          <p:cNvPr id="800" name="Google Shape;800;p127"/>
          <p:cNvSpPr txBox="1"/>
          <p:nvPr/>
        </p:nvSpPr>
        <p:spPr>
          <a:xfrm>
            <a:off x="4065225" y="3420725"/>
            <a:ext cx="4932900" cy="153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Creating simple project using existed library like React Router and Reactstrap, </a:t>
            </a:r>
            <a:endParaRPr b="1"/>
          </a:p>
          <a:p>
            <a:pPr indent="0" lvl="0" marL="0" rtl="0" algn="just">
              <a:spcBef>
                <a:spcPts val="0"/>
              </a:spcBef>
              <a:spcAft>
                <a:spcPts val="0"/>
              </a:spcAft>
              <a:buNone/>
            </a:pPr>
            <a:r>
              <a:rPr b="1" lang="en" sz="1200">
                <a:solidFill>
                  <a:srgbClr val="202124"/>
                </a:solidFill>
                <a:highlight>
                  <a:srgbClr val="FFFFFF"/>
                </a:highlight>
              </a:rPr>
              <a:t>Reactstrap makes use of class components whereas React-bootstrap makes use of functions and hooks</a:t>
            </a:r>
            <a:r>
              <a:rPr lang="en" sz="1200">
                <a:solidFill>
                  <a:srgbClr val="202124"/>
                </a:solidFill>
                <a:highlight>
                  <a:srgbClr val="FFFFFF"/>
                </a:highlight>
              </a:rPr>
              <a:t>. Both the codes yield similar output and the only difference is the use of the components. The user may choose either depending on their preferences.</a:t>
            </a:r>
            <a:endParaRPr b="1"/>
          </a:p>
        </p:txBody>
      </p:sp>
      <p:sp>
        <p:nvSpPr>
          <p:cNvPr id="801" name="Google Shape;801;p127"/>
          <p:cNvSpPr/>
          <p:nvPr/>
        </p:nvSpPr>
        <p:spPr>
          <a:xfrm>
            <a:off x="3259625" y="3953675"/>
            <a:ext cx="805500" cy="161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7" name="Google Shape;807;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way we represented entire code is part of hooks,  or life cycle in hooks. Now we will see how to declare </a:t>
            </a:r>
            <a:r>
              <a:rPr b="1" lang="en" u="sng"/>
              <a:t>ref’s </a:t>
            </a:r>
            <a:r>
              <a:rPr lang="en"/>
              <a:t>functional component of react. </a:t>
            </a:r>
            <a:endParaRPr/>
          </a:p>
          <a:p>
            <a:pPr indent="0" lvl="0" marL="0" rtl="0" algn="l">
              <a:spcBef>
                <a:spcPts val="1200"/>
              </a:spcBef>
              <a:spcAft>
                <a:spcPts val="120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13" name="Google Shape;813;p129"/>
          <p:cNvSpPr txBox="1"/>
          <p:nvPr>
            <p:ph idx="1" type="body"/>
          </p:nvPr>
        </p:nvSpPr>
        <p:spPr>
          <a:xfrm>
            <a:off x="311700" y="1152475"/>
            <a:ext cx="8520600" cy="3416400"/>
          </a:xfrm>
          <a:prstGeom prst="rect">
            <a:avLst/>
          </a:prstGeom>
          <a:solidFill>
            <a:srgbClr val="FFFFFF"/>
          </a:solidFill>
        </p:spPr>
        <p:txBody>
          <a:bodyPr anchorCtr="0" anchor="t" bIns="91425" lIns="91425" spcFirstLastPara="1" rIns="91425" wrap="square" tIns="91425">
            <a:normAutofit/>
          </a:bodyPr>
          <a:lstStyle/>
          <a:p>
            <a:pPr indent="0" lvl="0" marL="0" rtl="0" algn="l">
              <a:spcBef>
                <a:spcPts val="0"/>
              </a:spcBef>
              <a:spcAft>
                <a:spcPts val="0"/>
              </a:spcAft>
              <a:buNone/>
            </a:pPr>
            <a:r>
              <a:rPr lang="en"/>
              <a:t>We will create another folder in src as refsDemo, inside this we will create another component call file as CounterUsingRef.js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0"/>
          <p:cNvSpPr txBox="1"/>
          <p:nvPr>
            <p:ph type="title"/>
          </p:nvPr>
        </p:nvSpPr>
        <p:spPr>
          <a:xfrm>
            <a:off x="311700" y="86750"/>
            <a:ext cx="8520600" cy="9309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800">
                <a:solidFill>
                  <a:schemeClr val="dk2"/>
                </a:solidFill>
              </a:rPr>
              <a:t>CounterUsingRef.js</a:t>
            </a:r>
            <a:endParaRPr sz="1800">
              <a:solidFill>
                <a:schemeClr val="dk2"/>
              </a:solidFill>
            </a:endParaRPr>
          </a:p>
          <a:p>
            <a:pPr indent="0" lvl="0" marL="0" marR="0" rtl="0" algn="l">
              <a:lnSpc>
                <a:spcPct val="115000"/>
              </a:lnSpc>
              <a:spcBef>
                <a:spcPts val="1200"/>
              </a:spcBef>
              <a:spcAft>
                <a:spcPts val="1200"/>
              </a:spcAft>
              <a:buNone/>
            </a:pPr>
            <a:r>
              <a:t/>
            </a:r>
            <a:endParaRPr sz="1800">
              <a:solidFill>
                <a:schemeClr val="dk2"/>
              </a:solidFill>
            </a:endParaRPr>
          </a:p>
        </p:txBody>
      </p:sp>
      <p:sp>
        <p:nvSpPr>
          <p:cNvPr id="819" name="Google Shape;819;p130"/>
          <p:cNvSpPr txBox="1"/>
          <p:nvPr>
            <p:ph idx="1" type="body"/>
          </p:nvPr>
        </p:nvSpPr>
        <p:spPr>
          <a:xfrm>
            <a:off x="311700" y="694075"/>
            <a:ext cx="8520600" cy="38748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605"/>
              <a:buFont typeface="Arial"/>
              <a:buNone/>
            </a:pPr>
            <a:r>
              <a:rPr lang="en" sz="777">
                <a:solidFill>
                  <a:srgbClr val="C586C0"/>
                </a:solidFill>
                <a:highlight>
                  <a:srgbClr val="1E1E1E"/>
                </a:highlight>
                <a:latin typeface="Consolas"/>
                <a:ea typeface="Consolas"/>
                <a:cs typeface="Consolas"/>
                <a:sym typeface="Consolas"/>
              </a:rPr>
              <a:t>import</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React</a:t>
            </a:r>
            <a:r>
              <a:rPr lang="en" sz="777">
                <a:solidFill>
                  <a:srgbClr val="D4D4D4"/>
                </a:solidFill>
                <a:highlight>
                  <a:srgbClr val="1E1E1E"/>
                </a:highlight>
                <a:latin typeface="Consolas"/>
                <a:ea typeface="Consolas"/>
                <a:cs typeface="Consolas"/>
                <a:sym typeface="Consolas"/>
              </a:rPr>
              <a:t>, { </a:t>
            </a:r>
            <a:r>
              <a:rPr lang="en" sz="777">
                <a:solidFill>
                  <a:srgbClr val="9CDCFE"/>
                </a:solidFill>
                <a:highlight>
                  <a:srgbClr val="1E1E1E"/>
                </a:highlight>
                <a:latin typeface="Consolas"/>
                <a:ea typeface="Consolas"/>
                <a:cs typeface="Consolas"/>
                <a:sym typeface="Consolas"/>
              </a:rPr>
              <a:t>useRef</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useState</a:t>
            </a:r>
            <a:r>
              <a:rPr lang="en" sz="777">
                <a:solidFill>
                  <a:srgbClr val="D4D4D4"/>
                </a:solidFill>
                <a:highlight>
                  <a:srgbClr val="1E1E1E"/>
                </a:highlight>
                <a:latin typeface="Consolas"/>
                <a:ea typeface="Consolas"/>
                <a:cs typeface="Consolas"/>
                <a:sym typeface="Consolas"/>
              </a:rPr>
              <a:t> } </a:t>
            </a:r>
            <a:r>
              <a:rPr lang="en" sz="777">
                <a:solidFill>
                  <a:srgbClr val="C586C0"/>
                </a:solidFill>
                <a:highlight>
                  <a:srgbClr val="1E1E1E"/>
                </a:highlight>
                <a:latin typeface="Consolas"/>
                <a:ea typeface="Consolas"/>
                <a:cs typeface="Consolas"/>
                <a:sym typeface="Consolas"/>
              </a:rPr>
              <a:t>from</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"react"</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C586C0"/>
                </a:solidFill>
                <a:highlight>
                  <a:srgbClr val="1E1E1E"/>
                </a:highlight>
                <a:latin typeface="Consolas"/>
                <a:ea typeface="Consolas"/>
                <a:cs typeface="Consolas"/>
                <a:sym typeface="Consolas"/>
              </a:rPr>
              <a:t>import</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"./CounterUsingRef.css"</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569CD6"/>
                </a:solidFill>
                <a:highlight>
                  <a:srgbClr val="1E1E1E"/>
                </a:highlight>
                <a:latin typeface="Consolas"/>
                <a:ea typeface="Consolas"/>
                <a:cs typeface="Consolas"/>
                <a:sym typeface="Consolas"/>
              </a:rPr>
              <a:t>function</a:t>
            </a:r>
            <a:r>
              <a:rPr lang="en" sz="777">
                <a:solidFill>
                  <a:srgbClr val="D4D4D4"/>
                </a:solidFill>
                <a:highlight>
                  <a:srgbClr val="1E1E1E"/>
                </a:highlight>
                <a:latin typeface="Consolas"/>
                <a:ea typeface="Consolas"/>
                <a:cs typeface="Consolas"/>
                <a:sym typeface="Consolas"/>
              </a:rPr>
              <a:t> </a:t>
            </a:r>
            <a:r>
              <a:rPr lang="en" sz="777">
                <a:solidFill>
                  <a:srgbClr val="DCDCAA"/>
                </a:solidFill>
                <a:highlight>
                  <a:srgbClr val="1E1E1E"/>
                </a:highlight>
                <a:latin typeface="Consolas"/>
                <a:ea typeface="Consolas"/>
                <a:cs typeface="Consolas"/>
                <a:sym typeface="Consolas"/>
              </a:rPr>
              <a:t>CounterUsingRef</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const</a:t>
            </a:r>
            <a:r>
              <a:rPr lang="en" sz="777">
                <a:solidFill>
                  <a:srgbClr val="D4D4D4"/>
                </a:solidFill>
                <a:highlight>
                  <a:srgbClr val="1E1E1E"/>
                </a:highlight>
                <a:latin typeface="Consolas"/>
                <a:ea typeface="Consolas"/>
                <a:cs typeface="Consolas"/>
                <a:sym typeface="Consolas"/>
              </a:rPr>
              <a:t> </a:t>
            </a:r>
            <a:r>
              <a:rPr lang="en" sz="777">
                <a:solidFill>
                  <a:srgbClr val="4FC1FF"/>
                </a:solidFill>
                <a:highlight>
                  <a:srgbClr val="1E1E1E"/>
                </a:highlight>
                <a:latin typeface="Consolas"/>
                <a:ea typeface="Consolas"/>
                <a:cs typeface="Consolas"/>
                <a:sym typeface="Consolas"/>
              </a:rPr>
              <a:t>counterRef</a:t>
            </a:r>
            <a:r>
              <a:rPr lang="en" sz="777">
                <a:solidFill>
                  <a:srgbClr val="D4D4D4"/>
                </a:solidFill>
                <a:highlight>
                  <a:srgbClr val="1E1E1E"/>
                </a:highlight>
                <a:latin typeface="Consolas"/>
                <a:ea typeface="Consolas"/>
                <a:cs typeface="Consolas"/>
                <a:sym typeface="Consolas"/>
              </a:rPr>
              <a:t> = </a:t>
            </a:r>
            <a:r>
              <a:rPr lang="en" sz="777">
                <a:solidFill>
                  <a:srgbClr val="DCDCAA"/>
                </a:solidFill>
                <a:highlight>
                  <a:srgbClr val="1E1E1E"/>
                </a:highlight>
                <a:latin typeface="Consolas"/>
                <a:ea typeface="Consolas"/>
                <a:cs typeface="Consolas"/>
                <a:sym typeface="Consolas"/>
              </a:rPr>
              <a:t>useRef</a:t>
            </a:r>
            <a:r>
              <a:rPr lang="en" sz="777">
                <a:solidFill>
                  <a:srgbClr val="D4D4D4"/>
                </a:solidFill>
                <a:highlight>
                  <a:srgbClr val="1E1E1E"/>
                </a:highlight>
                <a:latin typeface="Consolas"/>
                <a:ea typeface="Consolas"/>
                <a:cs typeface="Consolas"/>
                <a:sym typeface="Consolas"/>
              </a:rPr>
              <a:t>(</a:t>
            </a:r>
            <a:r>
              <a:rPr lang="en" sz="777">
                <a:solidFill>
                  <a:srgbClr val="B5CEA8"/>
                </a:solidFill>
                <a:highlight>
                  <a:srgbClr val="1E1E1E"/>
                </a:highlight>
                <a:latin typeface="Consolas"/>
                <a:ea typeface="Consolas"/>
                <a:cs typeface="Consolas"/>
                <a:sym typeface="Consolas"/>
              </a:rPr>
              <a:t>0</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const</a:t>
            </a:r>
            <a:r>
              <a:rPr lang="en" sz="777">
                <a:solidFill>
                  <a:srgbClr val="D4D4D4"/>
                </a:solidFill>
                <a:highlight>
                  <a:srgbClr val="1E1E1E"/>
                </a:highlight>
                <a:latin typeface="Consolas"/>
                <a:ea typeface="Consolas"/>
                <a:cs typeface="Consolas"/>
                <a:sym typeface="Consolas"/>
              </a:rPr>
              <a:t> [, </a:t>
            </a:r>
            <a:r>
              <a:rPr lang="en" sz="777">
                <a:solidFill>
                  <a:srgbClr val="DCDCAA"/>
                </a:solidFill>
                <a:highlight>
                  <a:srgbClr val="1E1E1E"/>
                </a:highlight>
                <a:latin typeface="Consolas"/>
                <a:ea typeface="Consolas"/>
                <a:cs typeface="Consolas"/>
                <a:sym typeface="Consolas"/>
              </a:rPr>
              <a:t>forceRenderer</a:t>
            </a:r>
            <a:r>
              <a:rPr lang="en" sz="777">
                <a:solidFill>
                  <a:srgbClr val="D4D4D4"/>
                </a:solidFill>
                <a:highlight>
                  <a:srgbClr val="1E1E1E"/>
                </a:highlight>
                <a:latin typeface="Consolas"/>
                <a:ea typeface="Consolas"/>
                <a:cs typeface="Consolas"/>
                <a:sym typeface="Consolas"/>
              </a:rPr>
              <a:t>] = </a:t>
            </a:r>
            <a:r>
              <a:rPr lang="en" sz="777">
                <a:solidFill>
                  <a:srgbClr val="DCDCAA"/>
                </a:solidFill>
                <a:highlight>
                  <a:srgbClr val="1E1E1E"/>
                </a:highlight>
                <a:latin typeface="Consolas"/>
                <a:ea typeface="Consolas"/>
                <a:cs typeface="Consolas"/>
                <a:sym typeface="Consolas"/>
              </a:rPr>
              <a:t>useState</a:t>
            </a:r>
            <a:r>
              <a:rPr lang="en" sz="777">
                <a:solidFill>
                  <a:srgbClr val="D4D4D4"/>
                </a:solidFill>
                <a:highlight>
                  <a:srgbClr val="1E1E1E"/>
                </a:highlight>
                <a:latin typeface="Consolas"/>
                <a:ea typeface="Consolas"/>
                <a:cs typeface="Consolas"/>
                <a:sym typeface="Consolas"/>
              </a:rPr>
              <a:t>(</a:t>
            </a:r>
            <a:r>
              <a:rPr lang="en" sz="777">
                <a:solidFill>
                  <a:srgbClr val="569CD6"/>
                </a:solidFill>
                <a:highlight>
                  <a:srgbClr val="1E1E1E"/>
                </a:highlight>
                <a:latin typeface="Consolas"/>
                <a:ea typeface="Consolas"/>
                <a:cs typeface="Consolas"/>
                <a:sym typeface="Consolas"/>
              </a:rPr>
              <a:t>false</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let</a:t>
            </a:r>
            <a:r>
              <a:rPr lang="en" sz="777">
                <a:solidFill>
                  <a:srgbClr val="D4D4D4"/>
                </a:solidFill>
                <a:highlight>
                  <a:srgbClr val="1E1E1E"/>
                </a:highlight>
                <a:latin typeface="Consolas"/>
                <a:ea typeface="Consolas"/>
                <a:cs typeface="Consolas"/>
                <a:sym typeface="Consolas"/>
              </a:rPr>
              <a:t> </a:t>
            </a:r>
            <a:r>
              <a:rPr lang="en" sz="777">
                <a:solidFill>
                  <a:srgbClr val="DCDCAA"/>
                </a:solidFill>
                <a:highlight>
                  <a:srgbClr val="1E1E1E"/>
                </a:highlight>
                <a:latin typeface="Consolas"/>
                <a:ea typeface="Consolas"/>
                <a:cs typeface="Consolas"/>
                <a:sym typeface="Consolas"/>
              </a:rPr>
              <a:t>incrementCounter</a:t>
            </a:r>
            <a:r>
              <a:rPr lang="en" sz="777">
                <a:solidFill>
                  <a:srgbClr val="D4D4D4"/>
                </a:solidFill>
                <a:highlight>
                  <a:srgbClr val="1E1E1E"/>
                </a:highlight>
                <a:latin typeface="Consolas"/>
                <a:ea typeface="Consolas"/>
                <a:cs typeface="Consolas"/>
                <a:sym typeface="Consolas"/>
              </a:rPr>
              <a:t> = () </a:t>
            </a:r>
            <a:r>
              <a:rPr lang="en" sz="777">
                <a:solidFill>
                  <a:srgbClr val="569CD6"/>
                </a:solidFill>
                <a:highlight>
                  <a:srgbClr val="1E1E1E"/>
                </a:highlight>
                <a:latin typeface="Consolas"/>
                <a:ea typeface="Consolas"/>
                <a:cs typeface="Consolas"/>
                <a:sym typeface="Consolas"/>
              </a:rPr>
              <a:t>=&gt;</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4FC1FF"/>
                </a:solidFill>
                <a:highlight>
                  <a:srgbClr val="1E1E1E"/>
                </a:highlight>
                <a:latin typeface="Consolas"/>
                <a:ea typeface="Consolas"/>
                <a:cs typeface="Consolas"/>
                <a:sym typeface="Consolas"/>
              </a:rPr>
              <a:t>counterRef</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current</a:t>
            </a:r>
            <a:r>
              <a:rPr lang="en" sz="777">
                <a:solidFill>
                  <a:srgbClr val="D4D4D4"/>
                </a:solidFill>
                <a:highlight>
                  <a:srgbClr val="1E1E1E"/>
                </a:highlight>
                <a:latin typeface="Consolas"/>
                <a:ea typeface="Consolas"/>
                <a:cs typeface="Consolas"/>
                <a:sym typeface="Consolas"/>
              </a:rPr>
              <a:t> = </a:t>
            </a:r>
            <a:r>
              <a:rPr lang="en" sz="777">
                <a:solidFill>
                  <a:srgbClr val="4FC1FF"/>
                </a:solidFill>
                <a:highlight>
                  <a:srgbClr val="1E1E1E"/>
                </a:highlight>
                <a:latin typeface="Consolas"/>
                <a:ea typeface="Consolas"/>
                <a:cs typeface="Consolas"/>
                <a:sym typeface="Consolas"/>
              </a:rPr>
              <a:t>counterRef</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current</a:t>
            </a:r>
            <a:r>
              <a:rPr lang="en" sz="777">
                <a:solidFill>
                  <a:srgbClr val="D4D4D4"/>
                </a:solidFill>
                <a:highlight>
                  <a:srgbClr val="1E1E1E"/>
                </a:highlight>
                <a:latin typeface="Consolas"/>
                <a:ea typeface="Consolas"/>
                <a:cs typeface="Consolas"/>
                <a:sym typeface="Consolas"/>
              </a:rPr>
              <a:t> + </a:t>
            </a:r>
            <a:r>
              <a:rPr lang="en" sz="777">
                <a:solidFill>
                  <a:srgbClr val="B5CEA8"/>
                </a:solidFill>
                <a:highlight>
                  <a:srgbClr val="1E1E1E"/>
                </a:highlight>
                <a:latin typeface="Consolas"/>
                <a:ea typeface="Consolas"/>
                <a:cs typeface="Consolas"/>
                <a:sym typeface="Consolas"/>
              </a:rPr>
              <a:t>1</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DCDCAA"/>
                </a:solidFill>
                <a:highlight>
                  <a:srgbClr val="1E1E1E"/>
                </a:highlight>
                <a:latin typeface="Consolas"/>
                <a:ea typeface="Consolas"/>
                <a:cs typeface="Consolas"/>
                <a:sym typeface="Consolas"/>
              </a:rPr>
              <a:t>forceRenderer</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x</a:t>
            </a: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=&gt;</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x</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console</a:t>
            </a:r>
            <a:r>
              <a:rPr lang="en" sz="777">
                <a:solidFill>
                  <a:srgbClr val="D4D4D4"/>
                </a:solidFill>
                <a:highlight>
                  <a:srgbClr val="1E1E1E"/>
                </a:highlight>
                <a:latin typeface="Consolas"/>
                <a:ea typeface="Consolas"/>
                <a:cs typeface="Consolas"/>
                <a:sym typeface="Consolas"/>
              </a:rPr>
              <a:t>.</a:t>
            </a:r>
            <a:r>
              <a:rPr lang="en" sz="777">
                <a:solidFill>
                  <a:srgbClr val="DCDCAA"/>
                </a:solidFill>
                <a:highlight>
                  <a:srgbClr val="1E1E1E"/>
                </a:highlight>
                <a:latin typeface="Consolas"/>
                <a:ea typeface="Consolas"/>
                <a:cs typeface="Consolas"/>
                <a:sym typeface="Consolas"/>
              </a:rPr>
              <a:t>log</a:t>
            </a:r>
            <a:r>
              <a:rPr lang="en" sz="777">
                <a:solidFill>
                  <a:srgbClr val="D4D4D4"/>
                </a:solidFill>
                <a:highlight>
                  <a:srgbClr val="1E1E1E"/>
                </a:highlight>
                <a:latin typeface="Consolas"/>
                <a:ea typeface="Consolas"/>
                <a:cs typeface="Consolas"/>
                <a:sym typeface="Consolas"/>
              </a:rPr>
              <a:t>(</a:t>
            </a:r>
            <a:r>
              <a:rPr lang="en" sz="777">
                <a:solidFill>
                  <a:srgbClr val="4FC1FF"/>
                </a:solidFill>
                <a:highlight>
                  <a:srgbClr val="1E1E1E"/>
                </a:highlight>
                <a:latin typeface="Consolas"/>
                <a:ea typeface="Consolas"/>
                <a:cs typeface="Consolas"/>
                <a:sym typeface="Consolas"/>
              </a:rPr>
              <a:t>counterRef</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let</a:t>
            </a:r>
            <a:r>
              <a:rPr lang="en" sz="777">
                <a:solidFill>
                  <a:srgbClr val="D4D4D4"/>
                </a:solidFill>
                <a:highlight>
                  <a:srgbClr val="1E1E1E"/>
                </a:highlight>
                <a:latin typeface="Consolas"/>
                <a:ea typeface="Consolas"/>
                <a:cs typeface="Consolas"/>
                <a:sym typeface="Consolas"/>
              </a:rPr>
              <a:t> </a:t>
            </a:r>
            <a:r>
              <a:rPr lang="en" sz="777">
                <a:solidFill>
                  <a:srgbClr val="DCDCAA"/>
                </a:solidFill>
                <a:highlight>
                  <a:srgbClr val="1E1E1E"/>
                </a:highlight>
                <a:latin typeface="Consolas"/>
                <a:ea typeface="Consolas"/>
                <a:cs typeface="Consolas"/>
                <a:sym typeface="Consolas"/>
              </a:rPr>
              <a:t>decrementCounter</a:t>
            </a:r>
            <a:r>
              <a:rPr lang="en" sz="777">
                <a:solidFill>
                  <a:srgbClr val="D4D4D4"/>
                </a:solidFill>
                <a:highlight>
                  <a:srgbClr val="1E1E1E"/>
                </a:highlight>
                <a:latin typeface="Consolas"/>
                <a:ea typeface="Consolas"/>
                <a:cs typeface="Consolas"/>
                <a:sym typeface="Consolas"/>
              </a:rPr>
              <a:t> = () </a:t>
            </a:r>
            <a:r>
              <a:rPr lang="en" sz="777">
                <a:solidFill>
                  <a:srgbClr val="569CD6"/>
                </a:solidFill>
                <a:highlight>
                  <a:srgbClr val="1E1E1E"/>
                </a:highlight>
                <a:latin typeface="Consolas"/>
                <a:ea typeface="Consolas"/>
                <a:cs typeface="Consolas"/>
                <a:sym typeface="Consolas"/>
              </a:rPr>
              <a:t>=&gt;</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4FC1FF"/>
                </a:solidFill>
                <a:highlight>
                  <a:srgbClr val="1E1E1E"/>
                </a:highlight>
                <a:latin typeface="Consolas"/>
                <a:ea typeface="Consolas"/>
                <a:cs typeface="Consolas"/>
                <a:sym typeface="Consolas"/>
              </a:rPr>
              <a:t>counterRef</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current</a:t>
            </a:r>
            <a:r>
              <a:rPr lang="en" sz="777">
                <a:solidFill>
                  <a:srgbClr val="D4D4D4"/>
                </a:solidFill>
                <a:highlight>
                  <a:srgbClr val="1E1E1E"/>
                </a:highlight>
                <a:latin typeface="Consolas"/>
                <a:ea typeface="Consolas"/>
                <a:cs typeface="Consolas"/>
                <a:sym typeface="Consolas"/>
              </a:rPr>
              <a:t> = </a:t>
            </a:r>
            <a:r>
              <a:rPr lang="en" sz="777">
                <a:solidFill>
                  <a:srgbClr val="4FC1FF"/>
                </a:solidFill>
                <a:highlight>
                  <a:srgbClr val="1E1E1E"/>
                </a:highlight>
                <a:latin typeface="Consolas"/>
                <a:ea typeface="Consolas"/>
                <a:cs typeface="Consolas"/>
                <a:sym typeface="Consolas"/>
              </a:rPr>
              <a:t>counterRef</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current</a:t>
            </a:r>
            <a:r>
              <a:rPr lang="en" sz="777">
                <a:solidFill>
                  <a:srgbClr val="D4D4D4"/>
                </a:solidFill>
                <a:highlight>
                  <a:srgbClr val="1E1E1E"/>
                </a:highlight>
                <a:latin typeface="Consolas"/>
                <a:ea typeface="Consolas"/>
                <a:cs typeface="Consolas"/>
                <a:sym typeface="Consolas"/>
              </a:rPr>
              <a:t> - </a:t>
            </a:r>
            <a:r>
              <a:rPr lang="en" sz="777">
                <a:solidFill>
                  <a:srgbClr val="B5CEA8"/>
                </a:solidFill>
                <a:highlight>
                  <a:srgbClr val="1E1E1E"/>
                </a:highlight>
                <a:latin typeface="Consolas"/>
                <a:ea typeface="Consolas"/>
                <a:cs typeface="Consolas"/>
                <a:sym typeface="Consolas"/>
              </a:rPr>
              <a:t>1</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DCDCAA"/>
                </a:solidFill>
                <a:highlight>
                  <a:srgbClr val="1E1E1E"/>
                </a:highlight>
                <a:latin typeface="Consolas"/>
                <a:ea typeface="Consolas"/>
                <a:cs typeface="Consolas"/>
                <a:sym typeface="Consolas"/>
              </a:rPr>
              <a:t>forceRenderer</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x</a:t>
            </a: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=&gt;</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x</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console</a:t>
            </a:r>
            <a:r>
              <a:rPr lang="en" sz="777">
                <a:solidFill>
                  <a:srgbClr val="D4D4D4"/>
                </a:solidFill>
                <a:highlight>
                  <a:srgbClr val="1E1E1E"/>
                </a:highlight>
                <a:latin typeface="Consolas"/>
                <a:ea typeface="Consolas"/>
                <a:cs typeface="Consolas"/>
                <a:sym typeface="Consolas"/>
              </a:rPr>
              <a:t>.</a:t>
            </a:r>
            <a:r>
              <a:rPr lang="en" sz="777">
                <a:solidFill>
                  <a:srgbClr val="DCDCAA"/>
                </a:solidFill>
                <a:highlight>
                  <a:srgbClr val="1E1E1E"/>
                </a:highlight>
                <a:latin typeface="Consolas"/>
                <a:ea typeface="Consolas"/>
                <a:cs typeface="Consolas"/>
                <a:sym typeface="Consolas"/>
              </a:rPr>
              <a:t>log</a:t>
            </a:r>
            <a:r>
              <a:rPr lang="en" sz="777">
                <a:solidFill>
                  <a:srgbClr val="D4D4D4"/>
                </a:solidFill>
                <a:highlight>
                  <a:srgbClr val="1E1E1E"/>
                </a:highlight>
                <a:latin typeface="Consolas"/>
                <a:ea typeface="Consolas"/>
                <a:cs typeface="Consolas"/>
                <a:sym typeface="Consolas"/>
              </a:rPr>
              <a:t>(</a:t>
            </a:r>
            <a:r>
              <a:rPr lang="en" sz="777">
                <a:solidFill>
                  <a:srgbClr val="4FC1FF"/>
                </a:solidFill>
                <a:highlight>
                  <a:srgbClr val="1E1E1E"/>
                </a:highlight>
                <a:latin typeface="Consolas"/>
                <a:ea typeface="Consolas"/>
                <a:cs typeface="Consolas"/>
                <a:sym typeface="Consolas"/>
              </a:rPr>
              <a:t>counterRef</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C586C0"/>
                </a:solidFill>
                <a:highlight>
                  <a:srgbClr val="1E1E1E"/>
                </a:highlight>
                <a:latin typeface="Consolas"/>
                <a:ea typeface="Consolas"/>
                <a:cs typeface="Consolas"/>
                <a:sym typeface="Consolas"/>
              </a:rPr>
              <a:t>return</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div</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className</a:t>
            </a:r>
            <a:r>
              <a:rPr lang="en" sz="777">
                <a:solidFill>
                  <a:srgbClr val="D4D4D4"/>
                </a:solidFill>
                <a:highlight>
                  <a:srgbClr val="1E1E1E"/>
                </a:highlight>
                <a:latin typeface="Consolas"/>
                <a:ea typeface="Consolas"/>
                <a:cs typeface="Consolas"/>
                <a:sym typeface="Consolas"/>
              </a:rPr>
              <a:t>=</a:t>
            </a:r>
            <a:r>
              <a:rPr lang="en" sz="777">
                <a:solidFill>
                  <a:srgbClr val="569CD6"/>
                </a:solidFill>
                <a:highlight>
                  <a:srgbClr val="1E1E1E"/>
                </a:highlight>
                <a:latin typeface="Consolas"/>
                <a:ea typeface="Consolas"/>
                <a:cs typeface="Consolas"/>
                <a:sym typeface="Consolas"/>
              </a:rPr>
              <a:t>{</a:t>
            </a:r>
            <a:r>
              <a:rPr lang="en" sz="777">
                <a:solidFill>
                  <a:srgbClr val="CE9178"/>
                </a:solidFill>
                <a:highlight>
                  <a:srgbClr val="1E1E1E"/>
                </a:highlight>
                <a:latin typeface="Consolas"/>
                <a:ea typeface="Consolas"/>
                <a:cs typeface="Consolas"/>
                <a:sym typeface="Consolas"/>
              </a:rPr>
              <a:t>"counter-container"</a:t>
            </a:r>
            <a:r>
              <a:rPr lang="en" sz="777">
                <a:solidFill>
                  <a:srgbClr val="569CD6"/>
                </a:solidFill>
                <a:highlight>
                  <a:srgbClr val="1E1E1E"/>
                </a:highlight>
                <a:latin typeface="Consolas"/>
                <a:ea typeface="Consolas"/>
                <a:cs typeface="Consolas"/>
                <a:sym typeface="Consolas"/>
              </a:rPr>
              <a:t>}</a:t>
            </a:r>
            <a:r>
              <a:rPr lang="en" sz="777">
                <a:solidFill>
                  <a:srgbClr val="808080"/>
                </a:solidFill>
                <a:highlight>
                  <a:srgbClr val="1E1E1E"/>
                </a:highlight>
                <a:latin typeface="Consolas"/>
                <a:ea typeface="Consolas"/>
                <a:cs typeface="Consolas"/>
                <a:sym typeface="Consolas"/>
              </a:rPr>
              <a:t>&gt;</a:t>
            </a:r>
            <a:endParaRPr sz="7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button</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className</a:t>
            </a:r>
            <a:r>
              <a:rPr lang="en" sz="777">
                <a:solidFill>
                  <a:srgbClr val="D4D4D4"/>
                </a:solidFill>
                <a:highlight>
                  <a:srgbClr val="1E1E1E"/>
                </a:highlight>
                <a:latin typeface="Consolas"/>
                <a:ea typeface="Consolas"/>
                <a:cs typeface="Consolas"/>
                <a:sym typeface="Consolas"/>
              </a:rPr>
              <a:t>=</a:t>
            </a:r>
            <a:r>
              <a:rPr lang="en" sz="777">
                <a:solidFill>
                  <a:srgbClr val="569CD6"/>
                </a:solidFill>
                <a:highlight>
                  <a:srgbClr val="1E1E1E"/>
                </a:highlight>
                <a:latin typeface="Consolas"/>
                <a:ea typeface="Consolas"/>
                <a:cs typeface="Consolas"/>
                <a:sym typeface="Consolas"/>
              </a:rPr>
              <a:t>{</a:t>
            </a:r>
            <a:r>
              <a:rPr lang="en" sz="777">
                <a:solidFill>
                  <a:srgbClr val="CE9178"/>
                </a:solidFill>
                <a:highlight>
                  <a:srgbClr val="1E1E1E"/>
                </a:highlight>
                <a:latin typeface="Consolas"/>
                <a:ea typeface="Consolas"/>
                <a:cs typeface="Consolas"/>
                <a:sym typeface="Consolas"/>
              </a:rPr>
              <a:t>"action-buttons"</a:t>
            </a:r>
            <a:r>
              <a:rPr lang="en" sz="777">
                <a:solidFill>
                  <a:srgbClr val="569CD6"/>
                </a:solidFill>
                <a:highlight>
                  <a:srgbClr val="1E1E1E"/>
                </a:highlight>
                <a:latin typeface="Consolas"/>
                <a:ea typeface="Consolas"/>
                <a:cs typeface="Consolas"/>
                <a:sym typeface="Consolas"/>
              </a:rPr>
              <a:t>}</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onClick</a:t>
            </a:r>
            <a:r>
              <a:rPr lang="en" sz="777">
                <a:solidFill>
                  <a:srgbClr val="D4D4D4"/>
                </a:solidFill>
                <a:highlight>
                  <a:srgbClr val="1E1E1E"/>
                </a:highlight>
                <a:latin typeface="Consolas"/>
                <a:ea typeface="Consolas"/>
                <a:cs typeface="Consolas"/>
                <a:sym typeface="Consolas"/>
              </a:rPr>
              <a:t>=</a:t>
            </a:r>
            <a:r>
              <a:rPr lang="en" sz="777">
                <a:solidFill>
                  <a:srgbClr val="569CD6"/>
                </a:solidFill>
                <a:highlight>
                  <a:srgbClr val="1E1E1E"/>
                </a:highlight>
                <a:latin typeface="Consolas"/>
                <a:ea typeface="Consolas"/>
                <a:cs typeface="Consolas"/>
                <a:sym typeface="Consolas"/>
              </a:rPr>
              <a:t>{</a:t>
            </a:r>
            <a:r>
              <a:rPr lang="en" sz="777">
                <a:solidFill>
                  <a:srgbClr val="DCDCAA"/>
                </a:solidFill>
                <a:highlight>
                  <a:srgbClr val="1E1E1E"/>
                </a:highlight>
                <a:latin typeface="Consolas"/>
                <a:ea typeface="Consolas"/>
                <a:cs typeface="Consolas"/>
                <a:sym typeface="Consolas"/>
              </a:rPr>
              <a:t>incrementCounter</a:t>
            </a:r>
            <a:r>
              <a:rPr lang="en" sz="777">
                <a:solidFill>
                  <a:srgbClr val="569CD6"/>
                </a:solidFill>
                <a:highlight>
                  <a:srgbClr val="1E1E1E"/>
                </a:highlight>
                <a:latin typeface="Consolas"/>
                <a:ea typeface="Consolas"/>
                <a:cs typeface="Consolas"/>
                <a:sym typeface="Consolas"/>
              </a:rPr>
              <a:t>}</a:t>
            </a:r>
            <a:r>
              <a:rPr lang="en" sz="777">
                <a:solidFill>
                  <a:srgbClr val="808080"/>
                </a:solidFill>
                <a:highlight>
                  <a:srgbClr val="1E1E1E"/>
                </a:highlight>
                <a:latin typeface="Consolas"/>
                <a:ea typeface="Consolas"/>
                <a:cs typeface="Consolas"/>
                <a:sym typeface="Consolas"/>
              </a:rPr>
              <a:t>&gt;</a:t>
            </a:r>
            <a:endParaRPr sz="7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Increment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button</a:t>
            </a:r>
            <a:r>
              <a:rPr lang="en" sz="777">
                <a:solidFill>
                  <a:srgbClr val="808080"/>
                </a:solidFill>
                <a:highlight>
                  <a:srgbClr val="1E1E1E"/>
                </a:highlight>
                <a:latin typeface="Consolas"/>
                <a:ea typeface="Consolas"/>
                <a:cs typeface="Consolas"/>
                <a:sym typeface="Consolas"/>
              </a:rPr>
              <a:t>&gt;</a:t>
            </a:r>
            <a:endParaRPr sz="7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a:t>
            </a:r>
            <a:r>
              <a:rPr lang="en" sz="777">
                <a:solidFill>
                  <a:srgbClr val="4FC1FF"/>
                </a:solidFill>
                <a:highlight>
                  <a:srgbClr val="1E1E1E"/>
                </a:highlight>
                <a:latin typeface="Consolas"/>
                <a:ea typeface="Consolas"/>
                <a:cs typeface="Consolas"/>
                <a:sym typeface="Consolas"/>
              </a:rPr>
              <a:t>counterRef</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current</a:t>
            </a:r>
            <a:r>
              <a:rPr lang="en" sz="777">
                <a:solidFill>
                  <a:srgbClr val="569CD6"/>
                </a:solidFill>
                <a:highlight>
                  <a:srgbClr val="1E1E1E"/>
                </a:highlight>
                <a:latin typeface="Consolas"/>
                <a:ea typeface="Consolas"/>
                <a:cs typeface="Consolas"/>
                <a:sym typeface="Consolas"/>
              </a:rPr>
              <a:t>}</a:t>
            </a:r>
            <a:endParaRPr sz="777">
              <a:solidFill>
                <a:srgbClr val="569CD6"/>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button</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className</a:t>
            </a:r>
            <a:r>
              <a:rPr lang="en" sz="777">
                <a:solidFill>
                  <a:srgbClr val="D4D4D4"/>
                </a:solidFill>
                <a:highlight>
                  <a:srgbClr val="1E1E1E"/>
                </a:highlight>
                <a:latin typeface="Consolas"/>
                <a:ea typeface="Consolas"/>
                <a:cs typeface="Consolas"/>
                <a:sym typeface="Consolas"/>
              </a:rPr>
              <a:t>=</a:t>
            </a:r>
            <a:r>
              <a:rPr lang="en" sz="777">
                <a:solidFill>
                  <a:srgbClr val="569CD6"/>
                </a:solidFill>
                <a:highlight>
                  <a:srgbClr val="1E1E1E"/>
                </a:highlight>
                <a:latin typeface="Consolas"/>
                <a:ea typeface="Consolas"/>
                <a:cs typeface="Consolas"/>
                <a:sym typeface="Consolas"/>
              </a:rPr>
              <a:t>{</a:t>
            </a:r>
            <a:r>
              <a:rPr lang="en" sz="777">
                <a:solidFill>
                  <a:srgbClr val="CE9178"/>
                </a:solidFill>
                <a:highlight>
                  <a:srgbClr val="1E1E1E"/>
                </a:highlight>
                <a:latin typeface="Consolas"/>
                <a:ea typeface="Consolas"/>
                <a:cs typeface="Consolas"/>
                <a:sym typeface="Consolas"/>
              </a:rPr>
              <a:t>"action-buttons"</a:t>
            </a:r>
            <a:r>
              <a:rPr lang="en" sz="777">
                <a:solidFill>
                  <a:srgbClr val="569CD6"/>
                </a:solidFill>
                <a:highlight>
                  <a:srgbClr val="1E1E1E"/>
                </a:highlight>
                <a:latin typeface="Consolas"/>
                <a:ea typeface="Consolas"/>
                <a:cs typeface="Consolas"/>
                <a:sym typeface="Consolas"/>
              </a:rPr>
              <a:t>}</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onClick</a:t>
            </a:r>
            <a:r>
              <a:rPr lang="en" sz="777">
                <a:solidFill>
                  <a:srgbClr val="D4D4D4"/>
                </a:solidFill>
                <a:highlight>
                  <a:srgbClr val="1E1E1E"/>
                </a:highlight>
                <a:latin typeface="Consolas"/>
                <a:ea typeface="Consolas"/>
                <a:cs typeface="Consolas"/>
                <a:sym typeface="Consolas"/>
              </a:rPr>
              <a:t>=</a:t>
            </a:r>
            <a:r>
              <a:rPr lang="en" sz="777">
                <a:solidFill>
                  <a:srgbClr val="569CD6"/>
                </a:solidFill>
                <a:highlight>
                  <a:srgbClr val="1E1E1E"/>
                </a:highlight>
                <a:latin typeface="Consolas"/>
                <a:ea typeface="Consolas"/>
                <a:cs typeface="Consolas"/>
                <a:sym typeface="Consolas"/>
              </a:rPr>
              <a:t>{</a:t>
            </a:r>
            <a:r>
              <a:rPr lang="en" sz="777">
                <a:solidFill>
                  <a:srgbClr val="DCDCAA"/>
                </a:solidFill>
                <a:highlight>
                  <a:srgbClr val="1E1E1E"/>
                </a:highlight>
                <a:latin typeface="Consolas"/>
                <a:ea typeface="Consolas"/>
                <a:cs typeface="Consolas"/>
                <a:sym typeface="Consolas"/>
              </a:rPr>
              <a:t>decrementCounter</a:t>
            </a:r>
            <a:r>
              <a:rPr lang="en" sz="777">
                <a:solidFill>
                  <a:srgbClr val="569CD6"/>
                </a:solidFill>
                <a:highlight>
                  <a:srgbClr val="1E1E1E"/>
                </a:highlight>
                <a:latin typeface="Consolas"/>
                <a:ea typeface="Consolas"/>
                <a:cs typeface="Consolas"/>
                <a:sym typeface="Consolas"/>
              </a:rPr>
              <a:t>}</a:t>
            </a:r>
            <a:r>
              <a:rPr lang="en" sz="777">
                <a:solidFill>
                  <a:srgbClr val="808080"/>
                </a:solidFill>
                <a:highlight>
                  <a:srgbClr val="1E1E1E"/>
                </a:highlight>
                <a:latin typeface="Consolas"/>
                <a:ea typeface="Consolas"/>
                <a:cs typeface="Consolas"/>
                <a:sym typeface="Consolas"/>
              </a:rPr>
              <a:t>&gt;</a:t>
            </a:r>
            <a:endParaRPr sz="7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Decrement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button</a:t>
            </a:r>
            <a:r>
              <a:rPr lang="en" sz="777">
                <a:solidFill>
                  <a:srgbClr val="808080"/>
                </a:solidFill>
                <a:highlight>
                  <a:srgbClr val="1E1E1E"/>
                </a:highlight>
                <a:latin typeface="Consolas"/>
                <a:ea typeface="Consolas"/>
                <a:cs typeface="Consolas"/>
                <a:sym typeface="Consolas"/>
              </a:rPr>
              <a:t>&gt;</a:t>
            </a:r>
            <a:endParaRPr sz="7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div</a:t>
            </a:r>
            <a:r>
              <a:rPr lang="en" sz="777">
                <a:solidFill>
                  <a:srgbClr val="808080"/>
                </a:solidFill>
                <a:highlight>
                  <a:srgbClr val="1E1E1E"/>
                </a:highlight>
                <a:latin typeface="Consolas"/>
                <a:ea typeface="Consolas"/>
                <a:cs typeface="Consolas"/>
                <a:sym typeface="Consolas"/>
              </a:rPr>
              <a:t>&gt;</a:t>
            </a:r>
            <a:endParaRPr sz="7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C586C0"/>
                </a:solidFill>
                <a:highlight>
                  <a:srgbClr val="1E1E1E"/>
                </a:highlight>
                <a:latin typeface="Consolas"/>
                <a:ea typeface="Consolas"/>
                <a:cs typeface="Consolas"/>
                <a:sym typeface="Consolas"/>
              </a:rPr>
              <a:t>export</a:t>
            </a:r>
            <a:r>
              <a:rPr lang="en" sz="777">
                <a:solidFill>
                  <a:srgbClr val="D4D4D4"/>
                </a:solidFill>
                <a:highlight>
                  <a:srgbClr val="1E1E1E"/>
                </a:highlight>
                <a:latin typeface="Consolas"/>
                <a:ea typeface="Consolas"/>
                <a:cs typeface="Consolas"/>
                <a:sym typeface="Consolas"/>
              </a:rPr>
              <a:t> </a:t>
            </a:r>
            <a:r>
              <a:rPr lang="en" sz="777">
                <a:solidFill>
                  <a:srgbClr val="C586C0"/>
                </a:solidFill>
                <a:highlight>
                  <a:srgbClr val="1E1E1E"/>
                </a:highlight>
                <a:latin typeface="Consolas"/>
                <a:ea typeface="Consolas"/>
                <a:cs typeface="Consolas"/>
                <a:sym typeface="Consolas"/>
              </a:rPr>
              <a:t>default</a:t>
            </a:r>
            <a:r>
              <a:rPr lang="en" sz="777">
                <a:solidFill>
                  <a:srgbClr val="D4D4D4"/>
                </a:solidFill>
                <a:highlight>
                  <a:srgbClr val="1E1E1E"/>
                </a:highlight>
                <a:latin typeface="Consolas"/>
                <a:ea typeface="Consolas"/>
                <a:cs typeface="Consolas"/>
                <a:sym typeface="Consolas"/>
              </a:rPr>
              <a:t> </a:t>
            </a:r>
            <a:r>
              <a:rPr lang="en" sz="777">
                <a:solidFill>
                  <a:srgbClr val="DCDCAA"/>
                </a:solidFill>
                <a:highlight>
                  <a:srgbClr val="1E1E1E"/>
                </a:highlight>
                <a:latin typeface="Consolas"/>
                <a:ea typeface="Consolas"/>
                <a:cs typeface="Consolas"/>
                <a:sym typeface="Consolas"/>
              </a:rPr>
              <a:t>CounterUsingRef</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605"/>
              <a:buNone/>
            </a:pPr>
            <a:r>
              <a:t/>
            </a:r>
            <a:endParaRPr sz="777">
              <a:solidFill>
                <a:srgbClr val="569CD6"/>
              </a:solidFill>
              <a:highlight>
                <a:srgbClr val="1E1E1E"/>
              </a:highlight>
              <a:latin typeface="Consolas"/>
              <a:ea typeface="Consolas"/>
              <a:cs typeface="Consolas"/>
              <a:sym typeface="Consola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index.js</a:t>
            </a:r>
            <a:endParaRPr/>
          </a:p>
        </p:txBody>
      </p:sp>
      <p:sp>
        <p:nvSpPr>
          <p:cNvPr id="825" name="Google Shape;825;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lnSpc>
                <a:spcPct val="135714"/>
              </a:lnSpc>
              <a:spcBef>
                <a:spcPts val="0"/>
              </a:spcBef>
              <a:spcAft>
                <a:spcPts val="0"/>
              </a:spcAft>
              <a:buClr>
                <a:schemeClr val="dk1"/>
              </a:buClr>
              <a:buSzPct val="61111"/>
              <a:buFont typeface="Arial"/>
              <a:buNone/>
            </a:pPr>
            <a:r>
              <a:t/>
            </a:r>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import App from './App';</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//import ParentComponent from "./propsDemo/ParentComponent";</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//import Counter from "./stateDemo/Counter";</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CounterUsingRef</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"./refsDemo/CounterUsingRef.js"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React.StrictMode</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CounterUsingRef</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React.StrictMode</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document</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getElementById</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"root"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If you want to start measuring performance in your app, pass a function</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to log results (for example: reportWebVitals(console.log))</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or send to an analytics endpoint. Learn more: https://bit.ly/CRA-vitals</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CDCAA"/>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24"/>
          <p:cNvPicPr preferRelativeResize="0"/>
          <p:nvPr/>
        </p:nvPicPr>
        <p:blipFill>
          <a:blip r:embed="rId3">
            <a:alphaModFix/>
          </a:blip>
          <a:stretch>
            <a:fillRect/>
          </a:stretch>
        </p:blipFill>
        <p:spPr>
          <a:xfrm>
            <a:off x="0" y="240466"/>
            <a:ext cx="9143999" cy="4662567"/>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lang="en" sz="1800">
                <a:solidFill>
                  <a:schemeClr val="dk2"/>
                </a:solidFill>
              </a:rPr>
              <a:t>CounterUsingRef.css</a:t>
            </a:r>
            <a:endParaRPr sz="1800">
              <a:solidFill>
                <a:schemeClr val="dk2"/>
              </a:solidFill>
            </a:endParaRPr>
          </a:p>
          <a:p>
            <a:pPr indent="0" lvl="0" marL="0" marR="0" rtl="0" algn="l">
              <a:lnSpc>
                <a:spcPct val="115000"/>
              </a:lnSpc>
              <a:spcBef>
                <a:spcPts val="1200"/>
              </a:spcBef>
              <a:spcAft>
                <a:spcPts val="1200"/>
              </a:spcAft>
              <a:buNone/>
            </a:pPr>
            <a:r>
              <a:t/>
            </a:r>
            <a:endParaRPr sz="1800">
              <a:solidFill>
                <a:schemeClr val="dk2"/>
              </a:solidFill>
            </a:endParaRPr>
          </a:p>
        </p:txBody>
      </p:sp>
      <p:sp>
        <p:nvSpPr>
          <p:cNvPr id="831" name="Google Shape;831;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n" sz="1050">
                <a:solidFill>
                  <a:srgbClr val="D7BA7D"/>
                </a:solidFill>
                <a:highlight>
                  <a:srgbClr val="1E1E1E"/>
                </a:highlight>
                <a:latin typeface="Consolas"/>
                <a:ea typeface="Consolas"/>
                <a:cs typeface="Consolas"/>
                <a:sym typeface="Consolas"/>
              </a:rPr>
              <a:t>.counter-container</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display</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flex</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justify-content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center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align-items</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center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width</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100%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height</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60vh</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 button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E1E1E"/>
                </a:highlight>
                <a:latin typeface="Consolas"/>
                <a:ea typeface="Consolas"/>
                <a:cs typeface="Consolas"/>
                <a:sym typeface="Consolas"/>
              </a:rPr>
              <a:t>      margin: 10px;</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6A9955"/>
                </a:solidFill>
                <a:highlight>
                  <a:srgbClr val="1E1E1E"/>
                </a:highlight>
                <a:latin typeface="Consolas"/>
                <a:ea typeface="Consolas"/>
                <a:cs typeface="Consolas"/>
                <a:sym typeface="Consolas"/>
              </a:rPr>
              <a:t>  }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7BA7D"/>
                </a:solidFill>
                <a:highlight>
                  <a:srgbClr val="1E1E1E"/>
                </a:highlight>
                <a:latin typeface="Consolas"/>
                <a:ea typeface="Consolas"/>
                <a:cs typeface="Consolas"/>
                <a:sym typeface="Consolas"/>
              </a:rPr>
              <a:t>.action-buttons</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margin</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10px</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37" name="Google Shape;837;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050">
                <a:solidFill>
                  <a:srgbClr val="4D5156"/>
                </a:solidFill>
                <a:highlight>
                  <a:srgbClr val="FFFFFF"/>
                </a:highlight>
              </a:rPr>
              <a:t>In </a:t>
            </a: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 </a:t>
            </a:r>
            <a:r>
              <a:rPr lang="en" sz="1050">
                <a:solidFill>
                  <a:srgbClr val="9CDCFE"/>
                </a:solidFill>
                <a:highlight>
                  <a:srgbClr val="1E1E1E"/>
                </a:highlight>
                <a:latin typeface="Consolas"/>
                <a:ea typeface="Consolas"/>
                <a:cs typeface="Consolas"/>
                <a:sym typeface="Consolas"/>
              </a:rPr>
              <a:t>useRef</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useState</a:t>
            </a:r>
            <a:r>
              <a:rPr lang="en" sz="1050">
                <a:solidFill>
                  <a:srgbClr val="D4D4D4"/>
                </a:solidFill>
                <a:highlight>
                  <a:srgbClr val="1E1E1E"/>
                </a:highlight>
                <a:latin typeface="Consolas"/>
                <a:ea typeface="Consolas"/>
                <a:cs typeface="Consolas"/>
                <a:sym typeface="Consolas"/>
              </a:rPr>
              <a:t> }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1200"/>
              </a:spcBef>
              <a:spcAft>
                <a:spcPts val="0"/>
              </a:spcAft>
              <a:buNone/>
            </a:pPr>
            <a:r>
              <a:rPr lang="en" sz="1050">
                <a:solidFill>
                  <a:srgbClr val="4D5156"/>
                </a:solidFill>
                <a:highlight>
                  <a:srgbClr val="FFFFFF"/>
                </a:highlight>
              </a:rPr>
              <a:t>useRef, useState indicates?</a:t>
            </a:r>
            <a:endParaRPr sz="1050">
              <a:solidFill>
                <a:srgbClr val="4D5156"/>
              </a:solidFill>
              <a:highlight>
                <a:srgbClr val="FFFFFF"/>
              </a:highlight>
            </a:endParaRPr>
          </a:p>
          <a:p>
            <a:pPr indent="0" lvl="0" marL="0" rtl="0" algn="l">
              <a:spcBef>
                <a:spcPts val="1200"/>
              </a:spcBef>
              <a:spcAft>
                <a:spcPts val="0"/>
              </a:spcAft>
              <a:buNone/>
            </a:pPr>
            <a:r>
              <a:rPr lang="en" sz="1050">
                <a:solidFill>
                  <a:srgbClr val="4D5156"/>
                </a:solidFill>
                <a:highlight>
                  <a:srgbClr val="FFFFFF"/>
                </a:highlight>
              </a:rPr>
              <a:t>They let you </a:t>
            </a:r>
            <a:r>
              <a:rPr b="1" lang="en" sz="1050">
                <a:solidFill>
                  <a:srgbClr val="5F6368"/>
                </a:solidFill>
                <a:highlight>
                  <a:srgbClr val="FFFFFF"/>
                </a:highlight>
              </a:rPr>
              <a:t>use state</a:t>
            </a:r>
            <a:r>
              <a:rPr lang="en" sz="1050">
                <a:solidFill>
                  <a:srgbClr val="4D5156"/>
                </a:solidFill>
                <a:highlight>
                  <a:srgbClr val="FFFFFF"/>
                </a:highlight>
              </a:rPr>
              <a:t> and other React features without writing a class. ... useReducer; useCallback; useMemo; </a:t>
            </a:r>
            <a:r>
              <a:rPr b="1" lang="en" sz="1050">
                <a:solidFill>
                  <a:srgbClr val="5F6368"/>
                </a:solidFill>
                <a:highlight>
                  <a:srgbClr val="FFFFFF"/>
                </a:highlight>
              </a:rPr>
              <a:t>useRef</a:t>
            </a:r>
            <a:r>
              <a:rPr lang="en" sz="1050">
                <a:solidFill>
                  <a:srgbClr val="4D5156"/>
                </a:solidFill>
                <a:highlight>
                  <a:srgbClr val="FFFFFF"/>
                </a:highlight>
              </a:rPr>
              <a:t>; useImperativeHandle; useLayoutEffect. </a:t>
            </a:r>
            <a:r>
              <a:rPr b="1" lang="en" sz="1200">
                <a:solidFill>
                  <a:srgbClr val="202124"/>
                </a:solidFill>
                <a:highlight>
                  <a:srgbClr val="FFFFFF"/>
                </a:highlight>
              </a:rPr>
              <a:t>Both preserve their data during render cycles and UI updates</a:t>
            </a:r>
            <a:r>
              <a:rPr lang="en" sz="1200">
                <a:solidFill>
                  <a:srgbClr val="202124"/>
                </a:solidFill>
                <a:highlight>
                  <a:srgbClr val="FFFFFF"/>
                </a:highlight>
              </a:rPr>
              <a:t>, but only the useState Hook with its updater function causes re-renders. useRef returns an object with a current property holding the actual value.</a:t>
            </a:r>
            <a:endParaRPr sz="1200">
              <a:solidFill>
                <a:srgbClr val="202124"/>
              </a:solidFill>
              <a:highlight>
                <a:srgbClr val="FFFFFF"/>
              </a:highlight>
            </a:endParaRPr>
          </a:p>
          <a:p>
            <a:pPr indent="0" lvl="0" marL="0" rtl="0" algn="l">
              <a:spcBef>
                <a:spcPts val="1200"/>
              </a:spcBef>
              <a:spcAft>
                <a:spcPts val="0"/>
              </a:spcAft>
              <a:buNone/>
            </a:pPr>
            <a:r>
              <a:rPr lang="en" sz="1200">
                <a:solidFill>
                  <a:srgbClr val="202124"/>
                </a:solidFill>
                <a:highlight>
                  <a:srgbClr val="FFFFFF"/>
                </a:highlight>
              </a:rPr>
              <a:t>What is useState and useRef?</a:t>
            </a:r>
            <a:endParaRPr sz="1200">
              <a:solidFill>
                <a:srgbClr val="202124"/>
              </a:solidFill>
              <a:highlight>
                <a:srgbClr val="FFFFFF"/>
              </a:highlight>
            </a:endParaRPr>
          </a:p>
          <a:p>
            <a:pPr indent="0" lvl="0" marL="0" rtl="0" algn="l">
              <a:spcBef>
                <a:spcPts val="1200"/>
              </a:spcBef>
              <a:spcAft>
                <a:spcPts val="0"/>
              </a:spcAft>
              <a:buNone/>
            </a:pPr>
            <a:r>
              <a:rPr lang="en" sz="1200">
                <a:solidFill>
                  <a:srgbClr val="202124"/>
                </a:solidFill>
                <a:highlight>
                  <a:srgbClr val="FFFFFF"/>
                </a:highlight>
              </a:rPr>
              <a:t>useRef returns an object with a current property holding the actual value. In contrast, useState returns an array with two elements: the first item constitutes the state, and the second item represents the state updater function.</a:t>
            </a:r>
            <a:endParaRPr sz="1200">
              <a:solidFill>
                <a:srgbClr val="202124"/>
              </a:solidFill>
              <a:highlight>
                <a:srgbClr val="FFFFFF"/>
              </a:highlight>
            </a:endParaRPr>
          </a:p>
          <a:p>
            <a:pPr indent="0" lvl="0" marL="0" rtl="0" algn="l">
              <a:spcBef>
                <a:spcPts val="1200"/>
              </a:spcBef>
              <a:spcAft>
                <a:spcPts val="0"/>
              </a:spcAft>
              <a:buNone/>
            </a:pPr>
            <a:r>
              <a:rPr lang="en" sz="1200">
                <a:solidFill>
                  <a:srgbClr val="202124"/>
                </a:solidFill>
                <a:highlight>
                  <a:srgbClr val="FFFFFF"/>
                </a:highlight>
              </a:rPr>
              <a:t>What is the useRef hook used for?</a:t>
            </a:r>
            <a:endParaRPr sz="1200">
              <a:solidFill>
                <a:srgbClr val="202124"/>
              </a:solidFill>
              <a:highlight>
                <a:srgbClr val="FFFFFF"/>
              </a:highlight>
            </a:endParaRPr>
          </a:p>
          <a:p>
            <a:pPr indent="0" lvl="0" marL="0" rtl="0" algn="l">
              <a:spcBef>
                <a:spcPts val="1200"/>
              </a:spcBef>
              <a:spcAft>
                <a:spcPts val="0"/>
              </a:spcAft>
              <a:buNone/>
            </a:pPr>
            <a:r>
              <a:rPr lang="en" sz="1200">
                <a:solidFill>
                  <a:srgbClr val="202124"/>
                </a:solidFill>
                <a:highlight>
                  <a:srgbClr val="FFFFFF"/>
                </a:highlight>
              </a:rPr>
              <a:t>The useRef Hook allows you to persist values between renders. It can be used to store a mutable value that does not cause a re-render when updated. It can be used to access a DOM element directly.</a:t>
            </a:r>
            <a:endParaRPr sz="1200">
              <a:solidFill>
                <a:srgbClr val="202124"/>
              </a:solidFill>
              <a:highlight>
                <a:srgbClr val="FFFFFF"/>
              </a:highlight>
            </a:endParaRPr>
          </a:p>
          <a:p>
            <a:pPr indent="0" lvl="0" marL="0" rtl="0" algn="l">
              <a:spcBef>
                <a:spcPts val="1200"/>
              </a:spcBef>
              <a:spcAft>
                <a:spcPts val="1200"/>
              </a:spcAft>
              <a:buNone/>
            </a:pPr>
            <a:r>
              <a:t/>
            </a:r>
            <a:endParaRPr sz="1200">
              <a:solidFill>
                <a:srgbClr val="202124"/>
              </a:solidFill>
              <a:highlight>
                <a:srgbClr val="FFFFFF"/>
              </a:high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Difference between using Refs and using states</a:t>
            </a:r>
            <a:endParaRPr/>
          </a:p>
        </p:txBody>
      </p:sp>
      <p:sp>
        <p:nvSpPr>
          <p:cNvPr id="843" name="Google Shape;843;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Clr>
                <a:schemeClr val="dk1"/>
              </a:buClr>
              <a:buSzPct val="61111"/>
              <a:buFont typeface="Arial"/>
              <a:buNone/>
            </a:pPr>
            <a:r>
              <a:rPr lang="en"/>
              <a:t>When we were using states or When component was getting re-rendered  and we were saying latest value whenever any state was changes but whenever we try to change any ref the components doesn’t gets re-rendered. </a:t>
            </a:r>
            <a:endParaRPr/>
          </a:p>
          <a:p>
            <a:pPr indent="0" lvl="0" marL="0" rtl="0" algn="l">
              <a:spcBef>
                <a:spcPts val="1200"/>
              </a:spcBef>
              <a:spcAft>
                <a:spcPts val="0"/>
              </a:spcAft>
              <a:buClr>
                <a:schemeClr val="dk1"/>
              </a:buClr>
              <a:buSzPct val="61111"/>
              <a:buFont typeface="Arial"/>
              <a:buNone/>
            </a:pPr>
            <a:r>
              <a:rPr lang="en"/>
              <a:t>Whenever you change any state variable like Counter is assigned a new location in the memory, For ex:- this variable Counter is stored at location called as  a, and when you change the states by calling any of the increment or decrement function, the index or memory location of this variable  got change to b. That’s the reason it  causing the re-rendering of the component.</a:t>
            </a:r>
            <a:endParaRPr/>
          </a:p>
          <a:p>
            <a:pPr indent="0" lvl="0" marL="0" rtl="0" algn="l">
              <a:spcBef>
                <a:spcPts val="1200"/>
              </a:spcBef>
              <a:spcAft>
                <a:spcPts val="0"/>
              </a:spcAft>
              <a:buClr>
                <a:schemeClr val="dk1"/>
              </a:buClr>
              <a:buSzPct val="61111"/>
              <a:buFont typeface="Arial"/>
              <a:buNone/>
            </a:pPr>
            <a:r>
              <a:rPr lang="en"/>
              <a:t>But the same thing is not with Refs (Ex:- counterRef), so when you try to update the ref, the same location is assigned to that specific variable. The location doesn’t gets changed. And that’s the reason states doesn’t gets updated. </a:t>
            </a:r>
            <a:endParaRPr/>
          </a:p>
          <a:p>
            <a:pPr indent="0" lvl="0" marL="0" rtl="0" algn="l">
              <a:spcBef>
                <a:spcPts val="1200"/>
              </a:spcBef>
              <a:spcAft>
                <a:spcPts val="120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can we use refs?</a:t>
            </a:r>
            <a:endParaRPr/>
          </a:p>
          <a:p>
            <a:pPr indent="0" lvl="0" marL="0" rtl="0" algn="l">
              <a:spcBef>
                <a:spcPts val="0"/>
              </a:spcBef>
              <a:spcAft>
                <a:spcPts val="0"/>
              </a:spcAft>
              <a:buNone/>
            </a:pPr>
            <a:r>
              <a:t/>
            </a:r>
            <a:endParaRPr/>
          </a:p>
        </p:txBody>
      </p:sp>
      <p:sp>
        <p:nvSpPr>
          <p:cNvPr id="849" name="Google Shape;849;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Clr>
                <a:schemeClr val="dk1"/>
              </a:buClr>
              <a:buSzPct val="61111"/>
              <a:buFont typeface="Arial"/>
              <a:buNone/>
            </a:pPr>
            <a:r>
              <a:rPr lang="en"/>
              <a:t>If you want to keep track of something, and you want always latest updated thing at each and every place. Because if you use state and if you are passing this states to some other child component’s it’s possible that  it may take some time to reach to that child component. So in order to avoid that what we can do, we can use this refs so that each and every component has the latest value available whenever required. </a:t>
            </a:r>
            <a:endParaRPr/>
          </a:p>
          <a:p>
            <a:pPr indent="0" lvl="0" marL="0" rtl="0" algn="just">
              <a:spcBef>
                <a:spcPts val="1200"/>
              </a:spcBef>
              <a:spcAft>
                <a:spcPts val="0"/>
              </a:spcAft>
              <a:buClr>
                <a:schemeClr val="dk1"/>
              </a:buClr>
              <a:buSzPct val="61111"/>
              <a:buFont typeface="Arial"/>
              <a:buNone/>
            </a:pPr>
            <a:r>
              <a:rPr lang="en"/>
              <a:t>There is one drawback, we won’t able to rendered the component, if we use refs. Also whatever value is present inside this memory location, can be accessed using .current property (name of the variable.current). </a:t>
            </a:r>
            <a:endParaRPr/>
          </a:p>
          <a:p>
            <a:pPr indent="0" lvl="0" marL="0" rtl="0" algn="just">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5" name="Google Shape;855;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 whatever value is present inside this memory location, can be accessed using .current property. </a:t>
            </a:r>
            <a:endParaRPr/>
          </a:p>
          <a:p>
            <a:pPr indent="0" lvl="0" marL="0" rtl="0" algn="l">
              <a:spcBef>
                <a:spcPts val="1200"/>
              </a:spcBef>
              <a:spcAft>
                <a:spcPts val="0"/>
              </a:spcAft>
              <a:buNone/>
            </a:pPr>
            <a:r>
              <a:rPr lang="en"/>
              <a:t>For ex:- </a:t>
            </a:r>
            <a:r>
              <a:rPr lang="en" sz="1050">
                <a:solidFill>
                  <a:srgbClr val="4FC1FF"/>
                </a:solidFill>
                <a:highlight>
                  <a:srgbClr val="1E1E1E"/>
                </a:highlight>
                <a:latin typeface="Consolas"/>
                <a:ea typeface="Consolas"/>
                <a:cs typeface="Consolas"/>
                <a:sym typeface="Consolas"/>
              </a:rPr>
              <a:t>counterRef</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current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spcBef>
                <a:spcPts val="1200"/>
              </a:spcBef>
              <a:spcAft>
                <a:spcPts val="120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1" name="Google Shape;861;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2" name="Google Shape;862;p137"/>
          <p:cNvPicPr preferRelativeResize="0"/>
          <p:nvPr/>
        </p:nvPicPr>
        <p:blipFill>
          <a:blip r:embed="rId3">
            <a:alphaModFix/>
          </a:blip>
          <a:stretch>
            <a:fillRect/>
          </a:stretch>
        </p:blipFill>
        <p:spPr>
          <a:xfrm>
            <a:off x="0" y="1259"/>
            <a:ext cx="9144001" cy="5140990"/>
          </a:xfrm>
          <a:prstGeom prst="rect">
            <a:avLst/>
          </a:prstGeom>
          <a:noFill/>
          <a:ln>
            <a:noFill/>
          </a:ln>
        </p:spPr>
      </p:pic>
      <p:sp>
        <p:nvSpPr>
          <p:cNvPr id="863" name="Google Shape;863;p137"/>
          <p:cNvSpPr txBox="1"/>
          <p:nvPr/>
        </p:nvSpPr>
        <p:spPr>
          <a:xfrm>
            <a:off x="61975" y="-12400"/>
            <a:ext cx="91440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check app on different viewport and devices press on toggle device toolbar</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https://snipper.io/s/-McIYXR6cEvW-VVXUeKE</a:t>
            </a:r>
            <a:endParaRPr/>
          </a:p>
        </p:txBody>
      </p:sp>
      <p:sp>
        <p:nvSpPr>
          <p:cNvPr id="869" name="Google Shape;869;p138"/>
          <p:cNvSpPr txBox="1"/>
          <p:nvPr>
            <p:ph idx="1" type="body"/>
          </p:nvPr>
        </p:nvSpPr>
        <p:spPr>
          <a:xfrm>
            <a:off x="311700" y="1152475"/>
            <a:ext cx="8520600" cy="3416400"/>
          </a:xfrm>
          <a:prstGeom prst="rect">
            <a:avLst/>
          </a:prstGeom>
          <a:solidFill>
            <a:srgbClr val="FFFFFF"/>
          </a:solidFill>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So for re-rendering purpose we have to create dummy state and update it whenever variable getting change. </a:t>
            </a:r>
            <a:endParaRPr/>
          </a:p>
          <a:p>
            <a:pPr indent="0" lvl="0" marL="0" rtl="0" algn="l">
              <a:spcBef>
                <a:spcPts val="1200"/>
              </a:spcBef>
              <a:spcAft>
                <a:spcPts val="120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create refs using functional component</a:t>
            </a:r>
            <a:endParaRPr/>
          </a:p>
        </p:txBody>
      </p:sp>
      <p:sp>
        <p:nvSpPr>
          <p:cNvPr id="875" name="Google Shape;875;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sz="1200">
              <a:solidFill>
                <a:srgbClr val="202124"/>
              </a:solidFill>
              <a:highlight>
                <a:srgbClr val="FFFFFF"/>
              </a:highlight>
            </a:endParaRPr>
          </a:p>
          <a:p>
            <a:pPr indent="0" lvl="0" marL="0" rtl="0" algn="just">
              <a:spcBef>
                <a:spcPts val="1200"/>
              </a:spcBef>
              <a:spcAft>
                <a:spcPts val="0"/>
              </a:spcAft>
              <a:buNone/>
            </a:pPr>
            <a:r>
              <a:rPr lang="en" sz="1200">
                <a:solidFill>
                  <a:srgbClr val="202124"/>
                </a:solidFill>
                <a:highlight>
                  <a:srgbClr val="FFFFFF"/>
                </a:highlight>
              </a:rPr>
              <a:t>To create a ref in a functional component we use </a:t>
            </a:r>
            <a:r>
              <a:rPr b="1" lang="en" sz="1200">
                <a:solidFill>
                  <a:srgbClr val="202124"/>
                </a:solidFill>
                <a:highlight>
                  <a:srgbClr val="FFFFFF"/>
                </a:highlight>
              </a:rPr>
              <a:t>the useRef() hook</a:t>
            </a:r>
            <a:r>
              <a:rPr lang="en" sz="1200">
                <a:solidFill>
                  <a:srgbClr val="202124"/>
                </a:solidFill>
                <a:highlight>
                  <a:srgbClr val="FFFFFF"/>
                </a:highlight>
              </a:rPr>
              <a:t> which returns a mutable object with a . current property set to the initialValue we passed to the hook. </a:t>
            </a:r>
            <a:endParaRPr sz="1200">
              <a:solidFill>
                <a:srgbClr val="202124"/>
              </a:solidFill>
              <a:highlight>
                <a:srgbClr val="FFFFFF"/>
              </a:highlight>
            </a:endParaRPr>
          </a:p>
          <a:p>
            <a:pPr indent="0" lvl="0" marL="0" rtl="0" algn="just">
              <a:spcBef>
                <a:spcPts val="1200"/>
              </a:spcBef>
              <a:spcAft>
                <a:spcPts val="0"/>
              </a:spcAft>
              <a:buNone/>
            </a:pPr>
            <a:r>
              <a:t/>
            </a:r>
            <a:endParaRPr sz="1200">
              <a:solidFill>
                <a:srgbClr val="202124"/>
              </a:solidFill>
              <a:highlight>
                <a:srgbClr val="FFFFFF"/>
              </a:highlight>
            </a:endParaRPr>
          </a:p>
          <a:p>
            <a:pPr indent="0" lvl="0" marL="0" rtl="0" algn="just">
              <a:spcBef>
                <a:spcPts val="1200"/>
              </a:spcBef>
              <a:spcAft>
                <a:spcPts val="1200"/>
              </a:spcAft>
              <a:buNone/>
            </a:pPr>
            <a:r>
              <a:rPr lang="en" sz="1200">
                <a:solidFill>
                  <a:srgbClr val="202124"/>
                </a:solidFill>
                <a:highlight>
                  <a:srgbClr val="FFFFFF"/>
                </a:highlight>
              </a:rPr>
              <a:t>This returned object will persist for the full lifetime of the component. Thus, throughout all of its re-rendering and until it unmounts.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https://snipper.io/s/-McIYXR6cEvW-VVXUeKE</a:t>
            </a:r>
            <a:endParaRPr/>
          </a:p>
          <a:p>
            <a:pPr indent="0" lvl="0" marL="0" rtl="0" algn="l">
              <a:spcBef>
                <a:spcPts val="0"/>
              </a:spcBef>
              <a:spcAft>
                <a:spcPts val="0"/>
              </a:spcAft>
              <a:buNone/>
            </a:pPr>
            <a:r>
              <a:t/>
            </a:r>
            <a:endParaRPr/>
          </a:p>
        </p:txBody>
      </p:sp>
      <p:sp>
        <p:nvSpPr>
          <p:cNvPr id="881" name="Google Shape;881;p140"/>
          <p:cNvSpPr txBox="1"/>
          <p:nvPr>
            <p:ph idx="1" type="body"/>
          </p:nvPr>
        </p:nvSpPr>
        <p:spPr>
          <a:xfrm>
            <a:off x="311700" y="1152475"/>
            <a:ext cx="8520600" cy="3416400"/>
          </a:xfrm>
          <a:prstGeom prst="rect">
            <a:avLst/>
          </a:prstGeom>
          <a:solidFill>
            <a:srgbClr val="FFFFFF"/>
          </a:solidFill>
        </p:spPr>
        <p:txBody>
          <a:bodyPr anchorCtr="0" anchor="t" bIns="91425" lIns="91425" spcFirstLastPara="1" rIns="91425" wrap="square" tIns="91425">
            <a:normAutofit/>
          </a:bodyPr>
          <a:lstStyle/>
          <a:p>
            <a:pPr indent="0" lvl="0" marL="0" rtl="0" algn="just">
              <a:spcBef>
                <a:spcPts val="0"/>
              </a:spcBef>
              <a:spcAft>
                <a:spcPts val="0"/>
              </a:spcAft>
              <a:buNone/>
            </a:pPr>
            <a:r>
              <a:rPr lang="en" sz="1900"/>
              <a:t>Life cycle method available in react:-</a:t>
            </a:r>
            <a:endParaRPr sz="1900"/>
          </a:p>
          <a:p>
            <a:pPr indent="0" lvl="0" marL="0" rtl="0" algn="just">
              <a:spcBef>
                <a:spcPts val="1200"/>
              </a:spcBef>
              <a:spcAft>
                <a:spcPts val="0"/>
              </a:spcAft>
              <a:buNone/>
            </a:pPr>
            <a:r>
              <a:rPr lang="en" sz="1300">
                <a:solidFill>
                  <a:srgbClr val="202124"/>
                </a:solidFill>
                <a:highlight>
                  <a:srgbClr val="FFFFFF"/>
                </a:highlight>
              </a:rPr>
              <a:t>Since we are working on functional component we have seen only one method as of now i.e. useEffect. For class component there were multiple different life cycle  methods  like componentWillMount(), componentDidMount() etc. Since we are working on functional component here all this life cycle methods are covered inside one life cycle method called useEffect.</a:t>
            </a:r>
            <a:r>
              <a:rPr lang="en" sz="1900"/>
              <a:t>  </a:t>
            </a:r>
            <a:endParaRPr sz="1900"/>
          </a:p>
          <a:p>
            <a:pPr indent="0" lvl="0" marL="0" rtl="0" algn="just">
              <a:spcBef>
                <a:spcPts val="1200"/>
              </a:spcBef>
              <a:spcAft>
                <a:spcPts val="0"/>
              </a:spcAft>
              <a:buClr>
                <a:schemeClr val="dk1"/>
              </a:buClr>
              <a:buSzPts val="1100"/>
              <a:buFont typeface="Arial"/>
              <a:buNone/>
            </a:pPr>
            <a:r>
              <a:rPr lang="en" sz="1900"/>
              <a:t>What is useEffect in React?</a:t>
            </a:r>
            <a:endParaRPr sz="1300">
              <a:solidFill>
                <a:srgbClr val="202124"/>
              </a:solidFill>
              <a:highlight>
                <a:srgbClr val="FFFFFF"/>
              </a:highlight>
            </a:endParaRPr>
          </a:p>
          <a:p>
            <a:pPr indent="0" lvl="0" marL="0" rtl="0" algn="just">
              <a:spcBef>
                <a:spcPts val="900"/>
              </a:spcBef>
              <a:spcAft>
                <a:spcPts val="0"/>
              </a:spcAft>
              <a:buClr>
                <a:schemeClr val="dk1"/>
              </a:buClr>
              <a:buSzPts val="1100"/>
              <a:buFont typeface="Arial"/>
              <a:buNone/>
            </a:pPr>
            <a:r>
              <a:rPr lang="en" sz="1300">
                <a:solidFill>
                  <a:srgbClr val="202124"/>
                </a:solidFill>
                <a:highlight>
                  <a:srgbClr val="FFFFFF"/>
                </a:highlight>
              </a:rPr>
              <a:t>What does useEffect do? By using this Hook, </a:t>
            </a:r>
            <a:r>
              <a:rPr b="1" lang="en" sz="1300">
                <a:solidFill>
                  <a:srgbClr val="202124"/>
                </a:solidFill>
                <a:highlight>
                  <a:srgbClr val="FFFFFF"/>
                </a:highlight>
              </a:rPr>
              <a:t>you tell React that your component needs to do something after render</a:t>
            </a:r>
            <a:r>
              <a:rPr lang="en" sz="1300">
                <a:solidFill>
                  <a:srgbClr val="202124"/>
                </a:solidFill>
                <a:highlight>
                  <a:srgbClr val="FFFFFF"/>
                </a:highlight>
              </a:rPr>
              <a:t>. React will remember the function you passed (we'll refer to it as our “effect”), and call it later after performing the DOM updates</a:t>
            </a:r>
            <a:endParaRPr sz="1300">
              <a:solidFill>
                <a:srgbClr val="202124"/>
              </a:solidFill>
              <a:highlight>
                <a:srgbClr val="FFFFFF"/>
              </a:highlight>
            </a:endParaRPr>
          </a:p>
          <a:p>
            <a:pPr indent="0" lvl="0" marL="0" rtl="0" algn="just">
              <a:spcBef>
                <a:spcPts val="0"/>
              </a:spcBef>
              <a:spcAft>
                <a:spcPts val="1200"/>
              </a:spcAft>
              <a:buNone/>
            </a:pPr>
            <a:r>
              <a:t/>
            </a:r>
            <a:endParaRPr sz="19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1"/>
          <p:cNvSpPr txBox="1"/>
          <p:nvPr>
            <p:ph type="title"/>
          </p:nvPr>
        </p:nvSpPr>
        <p:spPr>
          <a:xfrm>
            <a:off x="311700" y="61975"/>
            <a:ext cx="8520600" cy="42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UseEffectDemo.js</a:t>
            </a:r>
            <a:endParaRPr/>
          </a:p>
        </p:txBody>
      </p:sp>
      <p:sp>
        <p:nvSpPr>
          <p:cNvPr id="887" name="Google Shape;887;p141"/>
          <p:cNvSpPr txBox="1"/>
          <p:nvPr>
            <p:ph idx="1" type="body"/>
          </p:nvPr>
        </p:nvSpPr>
        <p:spPr>
          <a:xfrm>
            <a:off x="311700" y="607300"/>
            <a:ext cx="8520600" cy="39615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605"/>
              <a:buFont typeface="Arial"/>
              <a:buNone/>
            </a:pPr>
            <a:r>
              <a:rPr lang="en" sz="677">
                <a:solidFill>
                  <a:srgbClr val="C586C0"/>
                </a:solidFill>
                <a:highlight>
                  <a:srgbClr val="1E1E1E"/>
                </a:highlight>
                <a:latin typeface="Consolas"/>
                <a:ea typeface="Consolas"/>
                <a:cs typeface="Consolas"/>
                <a:sym typeface="Consolas"/>
              </a:rPr>
              <a:t>import</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React</a:t>
            </a:r>
            <a:r>
              <a:rPr lang="en" sz="677">
                <a:solidFill>
                  <a:srgbClr val="D4D4D4"/>
                </a:solidFill>
                <a:highlight>
                  <a:srgbClr val="1E1E1E"/>
                </a:highlight>
                <a:latin typeface="Consolas"/>
                <a:ea typeface="Consolas"/>
                <a:cs typeface="Consolas"/>
                <a:sym typeface="Consolas"/>
              </a:rPr>
              <a:t>, { </a:t>
            </a:r>
            <a:r>
              <a:rPr lang="en" sz="677">
                <a:solidFill>
                  <a:srgbClr val="9CDCFE"/>
                </a:solidFill>
                <a:highlight>
                  <a:srgbClr val="1E1E1E"/>
                </a:highlight>
                <a:latin typeface="Consolas"/>
                <a:ea typeface="Consolas"/>
                <a:cs typeface="Consolas"/>
                <a:sym typeface="Consolas"/>
              </a:rPr>
              <a:t>useState</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useEffect</a:t>
            </a:r>
            <a:r>
              <a:rPr lang="en" sz="677">
                <a:solidFill>
                  <a:srgbClr val="D4D4D4"/>
                </a:solidFill>
                <a:highlight>
                  <a:srgbClr val="1E1E1E"/>
                </a:highlight>
                <a:latin typeface="Consolas"/>
                <a:ea typeface="Consolas"/>
                <a:cs typeface="Consolas"/>
                <a:sym typeface="Consolas"/>
              </a:rPr>
              <a:t> } </a:t>
            </a:r>
            <a:r>
              <a:rPr lang="en" sz="677">
                <a:solidFill>
                  <a:srgbClr val="C586C0"/>
                </a:solidFill>
                <a:highlight>
                  <a:srgbClr val="1E1E1E"/>
                </a:highlight>
                <a:latin typeface="Consolas"/>
                <a:ea typeface="Consolas"/>
                <a:cs typeface="Consolas"/>
                <a:sym typeface="Consolas"/>
              </a:rPr>
              <a:t>from</a:t>
            </a:r>
            <a:r>
              <a:rPr lang="en" sz="677">
                <a:solidFill>
                  <a:srgbClr val="D4D4D4"/>
                </a:solidFill>
                <a:highlight>
                  <a:srgbClr val="1E1E1E"/>
                </a:highlight>
                <a:latin typeface="Consolas"/>
                <a:ea typeface="Consolas"/>
                <a:cs typeface="Consolas"/>
                <a:sym typeface="Consolas"/>
              </a:rPr>
              <a:t> </a:t>
            </a:r>
            <a:r>
              <a:rPr lang="en" sz="677">
                <a:solidFill>
                  <a:srgbClr val="CE9178"/>
                </a:solidFill>
                <a:highlight>
                  <a:srgbClr val="1E1E1E"/>
                </a:highlight>
                <a:latin typeface="Consolas"/>
                <a:ea typeface="Consolas"/>
                <a:cs typeface="Consolas"/>
                <a:sym typeface="Consolas"/>
              </a:rPr>
              <a:t>"react"</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569CD6"/>
                </a:solidFill>
                <a:highlight>
                  <a:srgbClr val="1E1E1E"/>
                </a:highlight>
                <a:latin typeface="Consolas"/>
                <a:ea typeface="Consolas"/>
                <a:cs typeface="Consolas"/>
                <a:sym typeface="Consolas"/>
              </a:rPr>
              <a:t>function</a:t>
            </a: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UseEffectDemo</a:t>
            </a: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const</a:t>
            </a:r>
            <a:r>
              <a:rPr lang="en" sz="677">
                <a:solidFill>
                  <a:srgbClr val="D4D4D4"/>
                </a:solidFill>
                <a:highlight>
                  <a:srgbClr val="1E1E1E"/>
                </a:highlight>
                <a:latin typeface="Consolas"/>
                <a:ea typeface="Consolas"/>
                <a:cs typeface="Consolas"/>
                <a:sym typeface="Consolas"/>
              </a:rPr>
              <a:t> [</a:t>
            </a:r>
            <a:r>
              <a:rPr lang="en" sz="677">
                <a:solidFill>
                  <a:srgbClr val="4FC1FF"/>
                </a:solidFill>
                <a:highlight>
                  <a:srgbClr val="1E1E1E"/>
                </a:highlight>
                <a:latin typeface="Consolas"/>
                <a:ea typeface="Consolas"/>
                <a:cs typeface="Consolas"/>
                <a:sym typeface="Consolas"/>
              </a:rPr>
              <a:t>toogleState</a:t>
            </a: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setToogleState</a:t>
            </a:r>
            <a:r>
              <a:rPr lang="en" sz="677">
                <a:solidFill>
                  <a:srgbClr val="D4D4D4"/>
                </a:solidFill>
                <a:highlight>
                  <a:srgbClr val="1E1E1E"/>
                </a:highlight>
                <a:latin typeface="Consolas"/>
                <a:ea typeface="Consolas"/>
                <a:cs typeface="Consolas"/>
                <a:sym typeface="Consolas"/>
              </a:rPr>
              <a:t>] = </a:t>
            </a:r>
            <a:r>
              <a:rPr lang="en" sz="677">
                <a:solidFill>
                  <a:srgbClr val="DCDCAA"/>
                </a:solidFill>
                <a:highlight>
                  <a:srgbClr val="1E1E1E"/>
                </a:highlight>
                <a:latin typeface="Consolas"/>
                <a:ea typeface="Consolas"/>
                <a:cs typeface="Consolas"/>
                <a:sym typeface="Consolas"/>
              </a:rPr>
              <a:t>useState</a:t>
            </a:r>
            <a:r>
              <a:rPr lang="en" sz="677">
                <a:solidFill>
                  <a:srgbClr val="D4D4D4"/>
                </a:solidFill>
                <a:highlight>
                  <a:srgbClr val="1E1E1E"/>
                </a:highlight>
                <a:latin typeface="Consolas"/>
                <a:ea typeface="Consolas"/>
                <a:cs typeface="Consolas"/>
                <a:sym typeface="Consolas"/>
              </a:rPr>
              <a:t>(</a:t>
            </a:r>
            <a:r>
              <a:rPr lang="en" sz="677">
                <a:solidFill>
                  <a:srgbClr val="569CD6"/>
                </a:solidFill>
                <a:highlight>
                  <a:srgbClr val="1E1E1E"/>
                </a:highlight>
                <a:latin typeface="Consolas"/>
                <a:ea typeface="Consolas"/>
                <a:cs typeface="Consolas"/>
                <a:sym typeface="Consolas"/>
              </a:rPr>
              <a:t>false</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const</a:t>
            </a:r>
            <a:r>
              <a:rPr lang="en" sz="677">
                <a:solidFill>
                  <a:srgbClr val="D4D4D4"/>
                </a:solidFill>
                <a:highlight>
                  <a:srgbClr val="1E1E1E"/>
                </a:highlight>
                <a:latin typeface="Consolas"/>
                <a:ea typeface="Consolas"/>
                <a:cs typeface="Consolas"/>
                <a:sym typeface="Consolas"/>
              </a:rPr>
              <a:t> [</a:t>
            </a:r>
            <a:r>
              <a:rPr lang="en" sz="677">
                <a:solidFill>
                  <a:srgbClr val="4FC1FF"/>
                </a:solidFill>
                <a:highlight>
                  <a:srgbClr val="1E1E1E"/>
                </a:highlight>
                <a:latin typeface="Consolas"/>
                <a:ea typeface="Consolas"/>
                <a:cs typeface="Consolas"/>
                <a:sym typeface="Consolas"/>
              </a:rPr>
              <a:t>newToogleState</a:t>
            </a: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setNewToogleState</a:t>
            </a:r>
            <a:r>
              <a:rPr lang="en" sz="677">
                <a:solidFill>
                  <a:srgbClr val="D4D4D4"/>
                </a:solidFill>
                <a:highlight>
                  <a:srgbClr val="1E1E1E"/>
                </a:highlight>
                <a:latin typeface="Consolas"/>
                <a:ea typeface="Consolas"/>
                <a:cs typeface="Consolas"/>
                <a:sym typeface="Consolas"/>
              </a:rPr>
              <a:t>] = </a:t>
            </a:r>
            <a:r>
              <a:rPr lang="en" sz="677">
                <a:solidFill>
                  <a:srgbClr val="DCDCAA"/>
                </a:solidFill>
                <a:highlight>
                  <a:srgbClr val="1E1E1E"/>
                </a:highlight>
                <a:latin typeface="Consolas"/>
                <a:ea typeface="Consolas"/>
                <a:cs typeface="Consolas"/>
                <a:sym typeface="Consolas"/>
              </a:rPr>
              <a:t>useState</a:t>
            </a:r>
            <a:r>
              <a:rPr lang="en" sz="677">
                <a:solidFill>
                  <a:srgbClr val="D4D4D4"/>
                </a:solidFill>
                <a:highlight>
                  <a:srgbClr val="1E1E1E"/>
                </a:highlight>
                <a:latin typeface="Consolas"/>
                <a:ea typeface="Consolas"/>
                <a:cs typeface="Consolas"/>
                <a:sym typeface="Consolas"/>
              </a:rPr>
              <a:t>(</a:t>
            </a:r>
            <a:r>
              <a:rPr lang="en" sz="677">
                <a:solidFill>
                  <a:srgbClr val="569CD6"/>
                </a:solidFill>
                <a:highlight>
                  <a:srgbClr val="1E1E1E"/>
                </a:highlight>
                <a:latin typeface="Consolas"/>
                <a:ea typeface="Consolas"/>
                <a:cs typeface="Consolas"/>
                <a:sym typeface="Consolas"/>
              </a:rPr>
              <a:t>false</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useEffect</a:t>
            </a: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6A9955"/>
                </a:solidFill>
                <a:highlight>
                  <a:srgbClr val="1E1E1E"/>
                </a:highlight>
                <a:latin typeface="Consolas"/>
                <a:ea typeface="Consolas"/>
                <a:cs typeface="Consolas"/>
                <a:sym typeface="Consolas"/>
              </a:rPr>
              <a:t>// Use effect called every time when toogleState or newToggleState gets called</a:t>
            </a:r>
            <a:endParaRPr sz="677">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console</a:t>
            </a:r>
            <a:r>
              <a:rPr lang="en" sz="677">
                <a:solidFill>
                  <a:srgbClr val="D4D4D4"/>
                </a:solidFill>
                <a:highlight>
                  <a:srgbClr val="1E1E1E"/>
                </a:highlight>
                <a:latin typeface="Consolas"/>
                <a:ea typeface="Consolas"/>
                <a:cs typeface="Consolas"/>
                <a:sym typeface="Consolas"/>
              </a:rPr>
              <a:t>.</a:t>
            </a:r>
            <a:r>
              <a:rPr lang="en" sz="677">
                <a:solidFill>
                  <a:srgbClr val="DCDCAA"/>
                </a:solidFill>
                <a:highlight>
                  <a:srgbClr val="1E1E1E"/>
                </a:highlight>
                <a:latin typeface="Consolas"/>
                <a:ea typeface="Consolas"/>
                <a:cs typeface="Consolas"/>
                <a:sym typeface="Consolas"/>
              </a:rPr>
              <a:t>log</a:t>
            </a:r>
            <a:r>
              <a:rPr lang="en" sz="677">
                <a:solidFill>
                  <a:srgbClr val="D4D4D4"/>
                </a:solidFill>
                <a:highlight>
                  <a:srgbClr val="1E1E1E"/>
                </a:highlight>
                <a:latin typeface="Consolas"/>
                <a:ea typeface="Consolas"/>
                <a:cs typeface="Consolas"/>
                <a:sym typeface="Consolas"/>
              </a:rPr>
              <a:t>(</a:t>
            </a:r>
            <a:r>
              <a:rPr lang="en" sz="677">
                <a:solidFill>
                  <a:srgbClr val="CE9178"/>
                </a:solidFill>
                <a:highlight>
                  <a:srgbClr val="1E1E1E"/>
                </a:highlight>
                <a:latin typeface="Consolas"/>
                <a:ea typeface="Consolas"/>
                <a:cs typeface="Consolas"/>
                <a:sym typeface="Consolas"/>
              </a:rPr>
              <a:t>"UseEffect called."</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 [</a:t>
            </a:r>
            <a:r>
              <a:rPr lang="en" sz="677">
                <a:solidFill>
                  <a:srgbClr val="4FC1FF"/>
                </a:solidFill>
                <a:highlight>
                  <a:srgbClr val="1E1E1E"/>
                </a:highlight>
                <a:latin typeface="Consolas"/>
                <a:ea typeface="Consolas"/>
                <a:cs typeface="Consolas"/>
                <a:sym typeface="Consolas"/>
              </a:rPr>
              <a:t>toogleState</a:t>
            </a:r>
            <a:r>
              <a:rPr lang="en" sz="677">
                <a:solidFill>
                  <a:srgbClr val="D4D4D4"/>
                </a:solidFill>
                <a:highlight>
                  <a:srgbClr val="1E1E1E"/>
                </a:highlight>
                <a:latin typeface="Consolas"/>
                <a:ea typeface="Consolas"/>
                <a:cs typeface="Consolas"/>
                <a:sym typeface="Consolas"/>
              </a:rPr>
              <a:t>, </a:t>
            </a:r>
            <a:r>
              <a:rPr lang="en" sz="677">
                <a:solidFill>
                  <a:srgbClr val="4FC1FF"/>
                </a:solidFill>
                <a:highlight>
                  <a:srgbClr val="1E1E1E"/>
                </a:highlight>
                <a:latin typeface="Consolas"/>
                <a:ea typeface="Consolas"/>
                <a:cs typeface="Consolas"/>
                <a:sym typeface="Consolas"/>
              </a:rPr>
              <a:t>newToogleState</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6A9955"/>
                </a:solidFill>
                <a:highlight>
                  <a:srgbClr val="1E1E1E"/>
                </a:highlight>
                <a:latin typeface="Consolas"/>
                <a:ea typeface="Consolas"/>
                <a:cs typeface="Consolas"/>
                <a:sym typeface="Consolas"/>
              </a:rPr>
              <a:t>//   useEffect(() =&gt; {</a:t>
            </a:r>
            <a:endParaRPr sz="677">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6A9955"/>
                </a:solidFill>
                <a:highlight>
                  <a:srgbClr val="1E1E1E"/>
                </a:highlight>
                <a:latin typeface="Consolas"/>
                <a:ea typeface="Consolas"/>
                <a:cs typeface="Consolas"/>
                <a:sym typeface="Consolas"/>
              </a:rPr>
              <a:t>//     // Use effect called only once when component is mounted on DOM</a:t>
            </a:r>
            <a:endParaRPr sz="677">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6A9955"/>
                </a:solidFill>
                <a:highlight>
                  <a:srgbClr val="1E1E1E"/>
                </a:highlight>
                <a:latin typeface="Consolas"/>
                <a:ea typeface="Consolas"/>
                <a:cs typeface="Consolas"/>
                <a:sym typeface="Consolas"/>
              </a:rPr>
              <a:t>//   console.log("UseEffect called.");</a:t>
            </a:r>
            <a:endParaRPr sz="677">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6A9955"/>
                </a:solidFill>
                <a:highlight>
                  <a:srgbClr val="1E1E1E"/>
                </a:highlight>
                <a:latin typeface="Consolas"/>
                <a:ea typeface="Consolas"/>
                <a:cs typeface="Consolas"/>
                <a:sym typeface="Consolas"/>
              </a:rPr>
              <a:t>// }, []);// if we are not providing any value inside [] then this render method called only once</a:t>
            </a:r>
            <a:endParaRPr sz="677">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6A9955"/>
                </a:solidFill>
                <a:highlight>
                  <a:srgbClr val="1E1E1E"/>
                </a:highlight>
                <a:latin typeface="Consolas"/>
                <a:ea typeface="Consolas"/>
                <a:cs typeface="Consolas"/>
                <a:sym typeface="Consolas"/>
              </a:rPr>
              <a:t>// useEffect(() =&gt; {</a:t>
            </a:r>
            <a:endParaRPr sz="677">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6A9955"/>
                </a:solidFill>
                <a:highlight>
                  <a:srgbClr val="1E1E1E"/>
                </a:highlight>
                <a:latin typeface="Consolas"/>
                <a:ea typeface="Consolas"/>
                <a:cs typeface="Consolas"/>
                <a:sym typeface="Consolas"/>
              </a:rPr>
              <a:t>//     // Use effect called every time whenever any of the state changes in the component</a:t>
            </a:r>
            <a:endParaRPr sz="677">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6A9955"/>
                </a:solidFill>
                <a:highlight>
                  <a:srgbClr val="1E1E1E"/>
                </a:highlight>
                <a:latin typeface="Consolas"/>
                <a:ea typeface="Consolas"/>
                <a:cs typeface="Consolas"/>
                <a:sym typeface="Consolas"/>
              </a:rPr>
              <a:t>//   console.log("UseEffect called.");</a:t>
            </a:r>
            <a:endParaRPr sz="677">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6A9955"/>
                </a:solidFill>
                <a:highlight>
                  <a:srgbClr val="1E1E1E"/>
                </a:highlight>
                <a:latin typeface="Consolas"/>
                <a:ea typeface="Consolas"/>
                <a:cs typeface="Consolas"/>
                <a:sym typeface="Consolas"/>
              </a:rPr>
              <a:t>// });</a:t>
            </a:r>
            <a:endParaRPr sz="677">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C586C0"/>
                </a:solidFill>
                <a:highlight>
                  <a:srgbClr val="1E1E1E"/>
                </a:highlight>
                <a:latin typeface="Consolas"/>
                <a:ea typeface="Consolas"/>
                <a:cs typeface="Consolas"/>
                <a:sym typeface="Consolas"/>
              </a:rPr>
              <a:t>return</a:t>
            </a: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div</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button</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onClick</a:t>
            </a:r>
            <a:r>
              <a:rPr lang="en" sz="677">
                <a:solidFill>
                  <a:srgbClr val="D4D4D4"/>
                </a:solidFill>
                <a:highlight>
                  <a:srgbClr val="1E1E1E"/>
                </a:highlight>
                <a:latin typeface="Consolas"/>
                <a:ea typeface="Consolas"/>
                <a:cs typeface="Consolas"/>
                <a:sym typeface="Consolas"/>
              </a:rPr>
              <a:t>=</a:t>
            </a:r>
            <a:r>
              <a:rPr lang="en" sz="677">
                <a:solidFill>
                  <a:srgbClr val="569CD6"/>
                </a:solidFill>
                <a:highlight>
                  <a:srgbClr val="1E1E1E"/>
                </a:highlight>
                <a:latin typeface="Consolas"/>
                <a:ea typeface="Consolas"/>
                <a:cs typeface="Consolas"/>
                <a:sym typeface="Consolas"/>
              </a:rPr>
              <a:t>{</a:t>
            </a: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setToogleState</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x</a:t>
            </a: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x</a:t>
            </a:r>
            <a:r>
              <a:rPr lang="en" sz="677">
                <a:solidFill>
                  <a:srgbClr val="D4D4D4"/>
                </a:solidFill>
                <a:highlight>
                  <a:srgbClr val="1E1E1E"/>
                </a:highlight>
                <a:latin typeface="Consolas"/>
                <a:ea typeface="Consolas"/>
                <a:cs typeface="Consolas"/>
                <a:sym typeface="Consolas"/>
              </a:rPr>
              <a:t>)</a:t>
            </a:r>
            <a:r>
              <a:rPr lang="en" sz="677">
                <a:solidFill>
                  <a:srgbClr val="569CD6"/>
                </a:solidFill>
                <a:highlight>
                  <a:srgbClr val="1E1E1E"/>
                </a:highlight>
                <a:latin typeface="Consolas"/>
                <a:ea typeface="Consolas"/>
                <a:cs typeface="Consolas"/>
                <a:sym typeface="Consolas"/>
              </a:rPr>
              <a:t>}</a:t>
            </a:r>
            <a:r>
              <a:rPr lang="en" sz="677">
                <a:solidFill>
                  <a:srgbClr val="808080"/>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Toogle Button</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button</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button</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onClick</a:t>
            </a:r>
            <a:r>
              <a:rPr lang="en" sz="677">
                <a:solidFill>
                  <a:srgbClr val="D4D4D4"/>
                </a:solidFill>
                <a:highlight>
                  <a:srgbClr val="1E1E1E"/>
                </a:highlight>
                <a:latin typeface="Consolas"/>
                <a:ea typeface="Consolas"/>
                <a:cs typeface="Consolas"/>
                <a:sym typeface="Consolas"/>
              </a:rPr>
              <a:t>=</a:t>
            </a:r>
            <a:r>
              <a:rPr lang="en" sz="677">
                <a:solidFill>
                  <a:srgbClr val="569CD6"/>
                </a:solidFill>
                <a:highlight>
                  <a:srgbClr val="1E1E1E"/>
                </a:highlight>
                <a:latin typeface="Consolas"/>
                <a:ea typeface="Consolas"/>
                <a:cs typeface="Consolas"/>
                <a:sym typeface="Consolas"/>
              </a:rPr>
              <a:t>{</a:t>
            </a: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setNewToogleState</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x</a:t>
            </a: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x</a:t>
            </a:r>
            <a:r>
              <a:rPr lang="en" sz="677">
                <a:solidFill>
                  <a:srgbClr val="D4D4D4"/>
                </a:solidFill>
                <a:highlight>
                  <a:srgbClr val="1E1E1E"/>
                </a:highlight>
                <a:latin typeface="Consolas"/>
                <a:ea typeface="Consolas"/>
                <a:cs typeface="Consolas"/>
                <a:sym typeface="Consolas"/>
              </a:rPr>
              <a:t>)</a:t>
            </a:r>
            <a:r>
              <a:rPr lang="en" sz="677">
                <a:solidFill>
                  <a:srgbClr val="569CD6"/>
                </a:solidFill>
                <a:highlight>
                  <a:srgbClr val="1E1E1E"/>
                </a:highlight>
                <a:latin typeface="Consolas"/>
                <a:ea typeface="Consolas"/>
                <a:cs typeface="Consolas"/>
                <a:sym typeface="Consolas"/>
              </a:rPr>
              <a:t>}</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New Toogle Button</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button</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div</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C586C0"/>
                </a:solidFill>
                <a:highlight>
                  <a:srgbClr val="1E1E1E"/>
                </a:highlight>
                <a:latin typeface="Consolas"/>
                <a:ea typeface="Consolas"/>
                <a:cs typeface="Consolas"/>
                <a:sym typeface="Consolas"/>
              </a:rPr>
              <a:t>export</a:t>
            </a:r>
            <a:r>
              <a:rPr lang="en" sz="677">
                <a:solidFill>
                  <a:srgbClr val="D4D4D4"/>
                </a:solidFill>
                <a:highlight>
                  <a:srgbClr val="1E1E1E"/>
                </a:highlight>
                <a:latin typeface="Consolas"/>
                <a:ea typeface="Consolas"/>
                <a:cs typeface="Consolas"/>
                <a:sym typeface="Consolas"/>
              </a:rPr>
              <a:t> </a:t>
            </a:r>
            <a:r>
              <a:rPr lang="en" sz="677">
                <a:solidFill>
                  <a:srgbClr val="C586C0"/>
                </a:solidFill>
                <a:highlight>
                  <a:srgbClr val="1E1E1E"/>
                </a:highlight>
                <a:latin typeface="Consolas"/>
                <a:ea typeface="Consolas"/>
                <a:cs typeface="Consolas"/>
                <a:sym typeface="Consolas"/>
              </a:rPr>
              <a:t>default</a:t>
            </a: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UseEffectDemo</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605"/>
              <a:buNone/>
            </a:pPr>
            <a:r>
              <a:t/>
            </a:r>
            <a:endParaRPr sz="109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111550"/>
            <a:ext cx="8520600" cy="906300"/>
          </a:xfrm>
          <a:prstGeom prst="rect">
            <a:avLst/>
          </a:prstGeom>
        </p:spPr>
        <p:txBody>
          <a:bodyPr anchorCtr="0" anchor="t" bIns="91425" lIns="91425" spcFirstLastPara="1" rIns="91425" wrap="square" tIns="91425">
            <a:normAutofit fontScale="90000"/>
          </a:bodyPr>
          <a:lstStyle/>
          <a:p>
            <a:pPr indent="0" lvl="0" marL="0" rtl="0" algn="just">
              <a:lnSpc>
                <a:spcPct val="130000"/>
              </a:lnSpc>
              <a:spcBef>
                <a:spcPts val="1800"/>
              </a:spcBef>
              <a:spcAft>
                <a:spcPts val="0"/>
              </a:spcAft>
              <a:buClr>
                <a:schemeClr val="dk1"/>
              </a:buClr>
              <a:buSzPct val="57894"/>
              <a:buFont typeface="Arial"/>
              <a:buNone/>
            </a:pPr>
            <a:r>
              <a:rPr lang="en" sz="1900">
                <a:solidFill>
                  <a:srgbClr val="610B38"/>
                </a:solidFill>
                <a:highlight>
                  <a:srgbClr val="FFFFFF"/>
                </a:highlight>
              </a:rPr>
              <a:t>Add Ref to Class components    </a:t>
            </a:r>
            <a:r>
              <a:rPr b="1" lang="en" sz="1772">
                <a:solidFill>
                  <a:srgbClr val="6B6B6B"/>
                </a:solidFill>
                <a:latin typeface="Roboto"/>
                <a:ea typeface="Roboto"/>
                <a:cs typeface="Roboto"/>
                <a:sym typeface="Roboto"/>
              </a:rPr>
              <a:t>Q.2) How to add Ref to </a:t>
            </a:r>
            <a:r>
              <a:rPr lang="en" sz="1900">
                <a:solidFill>
                  <a:srgbClr val="610B38"/>
                </a:solidFill>
                <a:highlight>
                  <a:schemeClr val="lt1"/>
                </a:highlight>
              </a:rPr>
              <a:t>Class components </a:t>
            </a:r>
            <a:r>
              <a:rPr b="1" lang="en" sz="1772">
                <a:solidFill>
                  <a:srgbClr val="6B6B6B"/>
                </a:solidFill>
                <a:latin typeface="Roboto"/>
                <a:ea typeface="Roboto"/>
                <a:cs typeface="Roboto"/>
                <a:sym typeface="Roboto"/>
              </a:rPr>
              <a:t>?</a:t>
            </a:r>
            <a:endParaRPr b="1" sz="1772">
              <a:solidFill>
                <a:srgbClr val="6B6B6B"/>
              </a:solidFill>
              <a:latin typeface="Roboto"/>
              <a:ea typeface="Roboto"/>
              <a:cs typeface="Roboto"/>
              <a:sym typeface="Roboto"/>
            </a:endParaRPr>
          </a:p>
          <a:p>
            <a:pPr indent="0" lvl="0" marL="0" rtl="0" algn="just">
              <a:lnSpc>
                <a:spcPct val="115000"/>
              </a:lnSpc>
              <a:spcBef>
                <a:spcPts val="1200"/>
              </a:spcBef>
              <a:spcAft>
                <a:spcPts val="0"/>
              </a:spcAft>
              <a:buClr>
                <a:schemeClr val="dk1"/>
              </a:buClr>
              <a:buSzPct val="91666"/>
              <a:buFont typeface="Arial"/>
              <a:buNone/>
            </a:pPr>
            <a:r>
              <a:rPr lang="en" sz="1200">
                <a:solidFill>
                  <a:srgbClr val="333333"/>
                </a:solidFill>
                <a:highlight>
                  <a:srgbClr val="FFFFFF"/>
                </a:highlight>
                <a:latin typeface="Roboto"/>
                <a:ea typeface="Roboto"/>
                <a:cs typeface="Roboto"/>
                <a:sym typeface="Roboto"/>
              </a:rPr>
              <a:t>In the below example, we are adding a ref to store the reference to a class component.</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9400" lvl="0" marL="457200" rtl="0" algn="l">
              <a:lnSpc>
                <a:spcPct val="156250"/>
              </a:lnSpc>
              <a:spcBef>
                <a:spcPts val="300"/>
              </a:spcBef>
              <a:spcAft>
                <a:spcPts val="0"/>
              </a:spcAft>
              <a:buClr>
                <a:schemeClr val="dk1"/>
              </a:buClr>
              <a:buSzPts val="800"/>
              <a:buFont typeface="Roboto"/>
              <a:buAutoNum type="arabicPeriod"/>
            </a:pPr>
            <a:r>
              <a:rPr b="1" lang="en" sz="800">
                <a:solidFill>
                  <a:srgbClr val="006699"/>
                </a:solidFill>
                <a:latin typeface="Roboto"/>
                <a:ea typeface="Roboto"/>
                <a:cs typeface="Roboto"/>
                <a:sym typeface="Roboto"/>
              </a:rPr>
              <a:t>import</a:t>
            </a:r>
            <a:r>
              <a:rPr lang="en" sz="800">
                <a:solidFill>
                  <a:schemeClr val="dk1"/>
                </a:solidFill>
                <a:latin typeface="Roboto"/>
                <a:ea typeface="Roboto"/>
                <a:cs typeface="Roboto"/>
                <a:sym typeface="Roboto"/>
              </a:rPr>
              <a:t> React, { Component } from </a:t>
            </a:r>
            <a:r>
              <a:rPr lang="en" sz="800">
                <a:solidFill>
                  <a:srgbClr val="0000FF"/>
                </a:solidFill>
                <a:latin typeface="Roboto"/>
                <a:ea typeface="Roboto"/>
                <a:cs typeface="Roboto"/>
                <a:sym typeface="Roboto"/>
              </a:rPr>
              <a:t>'react'</a:t>
            </a:r>
            <a:r>
              <a:rPr lang="en" sz="800">
                <a:solidFill>
                  <a:schemeClr val="dk1"/>
                </a:solidFill>
                <a:latin typeface="Roboto"/>
                <a:ea typeface="Roboto"/>
                <a:cs typeface="Roboto"/>
                <a:sym typeface="Roboto"/>
              </a:rPr>
              <a: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b="1" lang="en" sz="800">
                <a:solidFill>
                  <a:srgbClr val="006699"/>
                </a:solidFill>
                <a:latin typeface="Roboto"/>
                <a:ea typeface="Roboto"/>
                <a:cs typeface="Roboto"/>
                <a:sym typeface="Roboto"/>
              </a:rPr>
              <a:t>import</a:t>
            </a:r>
            <a:r>
              <a:rPr lang="en" sz="800">
                <a:solidFill>
                  <a:schemeClr val="dk1"/>
                </a:solidFill>
                <a:latin typeface="Roboto"/>
                <a:ea typeface="Roboto"/>
                <a:cs typeface="Roboto"/>
                <a:sym typeface="Roboto"/>
              </a:rPr>
              <a:t> { render } from </a:t>
            </a:r>
            <a:r>
              <a:rPr lang="en" sz="800">
                <a:solidFill>
                  <a:srgbClr val="0000FF"/>
                </a:solidFill>
                <a:latin typeface="Roboto"/>
                <a:ea typeface="Roboto"/>
                <a:cs typeface="Roboto"/>
                <a:sym typeface="Roboto"/>
              </a:rPr>
              <a:t>'react-dom'</a:t>
            </a:r>
            <a:r>
              <a:rPr lang="en" sz="800">
                <a:solidFill>
                  <a:schemeClr val="dk1"/>
                </a:solidFill>
                <a:latin typeface="Roboto"/>
                <a:ea typeface="Roboto"/>
                <a:cs typeface="Roboto"/>
                <a:sym typeface="Roboto"/>
              </a:rPr>
              <a: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function CustomInput(props)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let callRefInput = React.createRef();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function handleClick()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callRefInput.current.focus();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a:t>
            </a:r>
            <a:r>
              <a:rPr b="1" lang="en" sz="800">
                <a:solidFill>
                  <a:srgbClr val="006699"/>
                </a:solidFill>
                <a:latin typeface="Roboto"/>
                <a:ea typeface="Roboto"/>
                <a:cs typeface="Roboto"/>
                <a:sym typeface="Roboto"/>
              </a:rPr>
              <a:t>return</a:t>
            </a:r>
            <a:r>
              <a:rPr lang="en" sz="800">
                <a:solidFill>
                  <a:schemeClr val="dk1"/>
                </a:solidFill>
                <a:latin typeface="Roboto"/>
                <a:ea typeface="Roboto"/>
                <a:cs typeface="Roboto"/>
                <a:sym typeface="Roboto"/>
              </a:rPr>
              <a:t>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&lt;div&gt;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&lt;h2&gt;Adding Ref to Class Component&lt;/h2&gt;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&lt;input   type=</a:t>
            </a:r>
            <a:r>
              <a:rPr lang="en" sz="800">
                <a:solidFill>
                  <a:srgbClr val="0000FF"/>
                </a:solidFill>
                <a:latin typeface="Roboto"/>
                <a:ea typeface="Roboto"/>
                <a:cs typeface="Roboto"/>
                <a:sym typeface="Roboto"/>
              </a:rPr>
              <a:t>"text"</a:t>
            </a:r>
            <a:r>
              <a:rPr lang="en" sz="800">
                <a:solidFill>
                  <a:schemeClr val="dk1"/>
                </a:solidFill>
                <a:latin typeface="Roboto"/>
                <a:ea typeface="Roboto"/>
                <a:cs typeface="Roboto"/>
                <a:sym typeface="Roboto"/>
              </a:rPr>
              <a:t>      ref={callRefInput} /&gt;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&lt;input   type=</a:t>
            </a:r>
            <a:r>
              <a:rPr lang="en" sz="800">
                <a:solidFill>
                  <a:srgbClr val="0000FF"/>
                </a:solidFill>
                <a:latin typeface="Roboto"/>
                <a:ea typeface="Roboto"/>
                <a:cs typeface="Roboto"/>
                <a:sym typeface="Roboto"/>
              </a:rPr>
              <a:t>"button"</a:t>
            </a:r>
            <a:r>
              <a:rPr lang="en" sz="800">
                <a:solidFill>
                  <a:schemeClr val="dk1"/>
                </a:solidFill>
                <a:latin typeface="Roboto"/>
                <a:ea typeface="Roboto"/>
                <a:cs typeface="Roboto"/>
                <a:sym typeface="Roboto"/>
              </a:rPr>
              <a:t>    value=</a:t>
            </a:r>
            <a:r>
              <a:rPr lang="en" sz="800">
                <a:solidFill>
                  <a:srgbClr val="0000FF"/>
                </a:solidFill>
                <a:latin typeface="Roboto"/>
                <a:ea typeface="Roboto"/>
                <a:cs typeface="Roboto"/>
                <a:sym typeface="Roboto"/>
              </a:rPr>
              <a:t>"Focus input"</a:t>
            </a:r>
            <a:r>
              <a:rPr lang="en" sz="800">
                <a:solidFill>
                  <a:schemeClr val="dk1"/>
                </a:solidFill>
                <a:latin typeface="Roboto"/>
                <a:ea typeface="Roboto"/>
                <a:cs typeface="Roboto"/>
                <a:sym typeface="Roboto"/>
              </a:rPr>
              <a:t>   onClick={handleClick}    /&gt;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&lt;/div&gt;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b="1" lang="en" sz="800">
                <a:solidFill>
                  <a:srgbClr val="006699"/>
                </a:solidFill>
                <a:latin typeface="Roboto"/>
                <a:ea typeface="Roboto"/>
                <a:cs typeface="Roboto"/>
                <a:sym typeface="Roboto"/>
              </a:rPr>
              <a:t>class</a:t>
            </a:r>
            <a:r>
              <a:rPr lang="en" sz="800">
                <a:solidFill>
                  <a:schemeClr val="dk1"/>
                </a:solidFill>
                <a:latin typeface="Roboto"/>
                <a:ea typeface="Roboto"/>
                <a:cs typeface="Roboto"/>
                <a:sym typeface="Roboto"/>
              </a:rPr>
              <a:t> App </a:t>
            </a:r>
            <a:r>
              <a:rPr b="1" lang="en" sz="800">
                <a:solidFill>
                  <a:srgbClr val="006699"/>
                </a:solidFill>
                <a:latin typeface="Roboto"/>
                <a:ea typeface="Roboto"/>
                <a:cs typeface="Roboto"/>
                <a:sym typeface="Roboto"/>
              </a:rPr>
              <a:t>extends</a:t>
            </a:r>
            <a:r>
              <a:rPr lang="en" sz="800">
                <a:solidFill>
                  <a:schemeClr val="dk1"/>
                </a:solidFill>
                <a:latin typeface="Roboto"/>
                <a:ea typeface="Roboto"/>
                <a:cs typeface="Roboto"/>
                <a:sym typeface="Roboto"/>
              </a:rPr>
              <a:t> React.Component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constructor(props)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a:t>
            </a:r>
            <a:r>
              <a:rPr b="1" lang="en" sz="800">
                <a:solidFill>
                  <a:srgbClr val="006699"/>
                </a:solidFill>
                <a:latin typeface="Roboto"/>
                <a:ea typeface="Roboto"/>
                <a:cs typeface="Roboto"/>
                <a:sym typeface="Roboto"/>
              </a:rPr>
              <a:t>super</a:t>
            </a:r>
            <a:r>
              <a:rPr lang="en" sz="800">
                <a:solidFill>
                  <a:schemeClr val="dk1"/>
                </a:solidFill>
                <a:latin typeface="Roboto"/>
                <a:ea typeface="Roboto"/>
                <a:cs typeface="Roboto"/>
                <a:sym typeface="Roboto"/>
              </a:rPr>
              <a:t>(props);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a:t>
            </a:r>
            <a:r>
              <a:rPr b="1" lang="en" sz="800">
                <a:solidFill>
                  <a:srgbClr val="006699"/>
                </a:solidFill>
                <a:latin typeface="Roboto"/>
                <a:ea typeface="Roboto"/>
                <a:cs typeface="Roboto"/>
                <a:sym typeface="Roboto"/>
              </a:rPr>
              <a:t>this</a:t>
            </a:r>
            <a:r>
              <a:rPr lang="en" sz="800">
                <a:solidFill>
                  <a:schemeClr val="dk1"/>
                </a:solidFill>
                <a:latin typeface="Roboto"/>
                <a:ea typeface="Roboto"/>
                <a:cs typeface="Roboto"/>
                <a:sym typeface="Roboto"/>
              </a:rPr>
              <a:t>.callRefInput = React.createRef();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focusRefInput()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a:t>
            </a:r>
            <a:r>
              <a:rPr b="1" lang="en" sz="800">
                <a:solidFill>
                  <a:srgbClr val="006699"/>
                </a:solidFill>
                <a:latin typeface="Roboto"/>
                <a:ea typeface="Roboto"/>
                <a:cs typeface="Roboto"/>
                <a:sym typeface="Roboto"/>
              </a:rPr>
              <a:t>this</a:t>
            </a:r>
            <a:r>
              <a:rPr lang="en" sz="800">
                <a:solidFill>
                  <a:schemeClr val="dk1"/>
                </a:solidFill>
                <a:latin typeface="Roboto"/>
                <a:ea typeface="Roboto"/>
                <a:cs typeface="Roboto"/>
                <a:sym typeface="Roboto"/>
              </a:rPr>
              <a:t>.callRefInput.current.focus();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render()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a:t>
            </a:r>
            <a:r>
              <a:rPr b="1" lang="en" sz="800">
                <a:solidFill>
                  <a:srgbClr val="006699"/>
                </a:solidFill>
                <a:latin typeface="Roboto"/>
                <a:ea typeface="Roboto"/>
                <a:cs typeface="Roboto"/>
                <a:sym typeface="Roboto"/>
              </a:rPr>
              <a:t>return</a:t>
            </a:r>
            <a:r>
              <a:rPr lang="en" sz="800">
                <a:solidFill>
                  <a:schemeClr val="dk1"/>
                </a:solidFill>
                <a:latin typeface="Roboto"/>
                <a:ea typeface="Roboto"/>
                <a:cs typeface="Roboto"/>
                <a:sym typeface="Roboto"/>
              </a:rPr>
              <a:t>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&lt;CustomInput ref={</a:t>
            </a:r>
            <a:r>
              <a:rPr b="1" lang="en" sz="800">
                <a:solidFill>
                  <a:srgbClr val="006699"/>
                </a:solidFill>
                <a:latin typeface="Roboto"/>
                <a:ea typeface="Roboto"/>
                <a:cs typeface="Roboto"/>
                <a:sym typeface="Roboto"/>
              </a:rPr>
              <a:t>this</a:t>
            </a:r>
            <a:r>
              <a:rPr lang="en" sz="800">
                <a:solidFill>
                  <a:schemeClr val="dk1"/>
                </a:solidFill>
                <a:latin typeface="Roboto"/>
                <a:ea typeface="Roboto"/>
                <a:cs typeface="Roboto"/>
                <a:sym typeface="Roboto"/>
              </a:rPr>
              <a:t>.callRefInput} /&gt;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  </a:t>
            </a:r>
            <a:endParaRPr sz="800">
              <a:solidFill>
                <a:schemeClr val="dk1"/>
              </a:solidFill>
              <a:latin typeface="Roboto"/>
              <a:ea typeface="Roboto"/>
              <a:cs typeface="Roboto"/>
              <a:sym typeface="Roboto"/>
            </a:endParaRPr>
          </a:p>
          <a:p>
            <a:pPr indent="-279400" lvl="0" marL="457200" rtl="0" algn="l">
              <a:lnSpc>
                <a:spcPct val="156250"/>
              </a:lnSpc>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export </a:t>
            </a:r>
            <a:r>
              <a:rPr b="1" lang="en" sz="800">
                <a:solidFill>
                  <a:srgbClr val="006699"/>
                </a:solidFill>
                <a:latin typeface="Roboto"/>
                <a:ea typeface="Roboto"/>
                <a:cs typeface="Roboto"/>
                <a:sym typeface="Roboto"/>
              </a:rPr>
              <a:t>default</a:t>
            </a:r>
            <a:r>
              <a:rPr lang="en" sz="800">
                <a:solidFill>
                  <a:schemeClr val="dk1"/>
                </a:solidFill>
                <a:latin typeface="Roboto"/>
                <a:ea typeface="Roboto"/>
                <a:cs typeface="Roboto"/>
                <a:sym typeface="Roboto"/>
              </a:rPr>
              <a:t> App;  </a:t>
            </a:r>
            <a:endParaRPr sz="800">
              <a:solidFill>
                <a:schemeClr val="dk1"/>
              </a:solidFill>
              <a:latin typeface="Roboto"/>
              <a:ea typeface="Roboto"/>
              <a:cs typeface="Roboto"/>
              <a:sym typeface="Roboto"/>
            </a:endParaRPr>
          </a:p>
          <a:p>
            <a:pPr indent="0" lvl="0" marL="0" rtl="0" algn="l">
              <a:spcBef>
                <a:spcPts val="0"/>
              </a:spcBef>
              <a:spcAft>
                <a:spcPts val="1200"/>
              </a:spcAft>
              <a:buSzPts val="275"/>
              <a:buNone/>
            </a:pPr>
            <a:r>
              <a:t/>
            </a:r>
            <a:endParaRPr sz="950"/>
          </a:p>
        </p:txBody>
      </p:sp>
      <p:sp>
        <p:nvSpPr>
          <p:cNvPr id="131" name="Google Shape;131;p25"/>
          <p:cNvSpPr txBox="1"/>
          <p:nvPr/>
        </p:nvSpPr>
        <p:spPr>
          <a:xfrm>
            <a:off x="4428300" y="2690950"/>
            <a:ext cx="3161100" cy="15714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u="sng">
                <a:solidFill>
                  <a:schemeClr val="hlink"/>
                </a:solidFill>
                <a:hlinkClick r:id="rId3"/>
              </a:rPr>
              <a:t>https://replit.com/@AllanLopes1/DenseBasicEnterprise#src/App.jsx</a:t>
            </a:r>
            <a:endParaRPr sz="1800"/>
          </a:p>
          <a:p>
            <a:pPr indent="0" lvl="0" marL="0" rtl="0" algn="l">
              <a:lnSpc>
                <a:spcPct val="115000"/>
              </a:lnSpc>
              <a:spcBef>
                <a:spcPts val="1200"/>
              </a:spcBef>
              <a:spcAft>
                <a:spcPts val="1200"/>
              </a:spcAft>
              <a:buClr>
                <a:schemeClr val="dk1"/>
              </a:buClr>
              <a:buSzPts val="1100"/>
              <a:buFont typeface="Arial"/>
              <a:buNone/>
            </a:pPr>
            <a:r>
              <a:t/>
            </a:r>
            <a:endParaRPr sz="18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index.js</a:t>
            </a:r>
            <a:endParaRPr/>
          </a:p>
        </p:txBody>
      </p:sp>
      <p:sp>
        <p:nvSpPr>
          <p:cNvPr id="893" name="Google Shape;893;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import App from './App';</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import ParentComponent from "./propsDemo/ParentComponent";</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import Counter from "./stateDemo/Counter";</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import CounterUsingRef from "./refsDemo/CounterUsingRef";</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UseEffectDemo</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"./useEffectDemo/UseEffectDemo"</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//import FetchData from "./useEffectDemo/FetchData";</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React.StrictMode</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UseEffectDemo</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React.StrictMode</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document</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getElementById</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"root"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If you want to start measuring performance in your app, pass a function</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to log results (for example: reportWebVitals(console.log))</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or send to an analytics endpoint. Learn more: https://bit.ly/CRA-vitals</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CDCAA"/>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99" name="Google Shape;899;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0" name="Google Shape;900;p143"/>
          <p:cNvPicPr preferRelativeResize="0"/>
          <p:nvPr/>
        </p:nvPicPr>
        <p:blipFill>
          <a:blip r:embed="rId3">
            <a:alphaModFix/>
          </a:blip>
          <a:stretch>
            <a:fillRect/>
          </a:stretch>
        </p:blipFill>
        <p:spPr>
          <a:xfrm>
            <a:off x="0" y="445025"/>
            <a:ext cx="9143999" cy="42523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44"/>
          <p:cNvSpPr txBox="1"/>
          <p:nvPr>
            <p:ph type="title"/>
          </p:nvPr>
        </p:nvSpPr>
        <p:spPr>
          <a:xfrm>
            <a:off x="311700" y="123950"/>
            <a:ext cx="8520600" cy="54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FetchData.js</a:t>
            </a:r>
            <a:endParaRPr/>
          </a:p>
        </p:txBody>
      </p:sp>
      <p:sp>
        <p:nvSpPr>
          <p:cNvPr id="906" name="Google Shape;906;p144"/>
          <p:cNvSpPr txBox="1"/>
          <p:nvPr>
            <p:ph idx="1" type="body"/>
          </p:nvPr>
        </p:nvSpPr>
        <p:spPr>
          <a:xfrm>
            <a:off x="311700" y="669350"/>
            <a:ext cx="8520600" cy="38994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605"/>
              <a:buFont typeface="Arial"/>
              <a:buNone/>
            </a:pPr>
            <a:r>
              <a:rPr lang="en" sz="677">
                <a:solidFill>
                  <a:srgbClr val="C586C0"/>
                </a:solidFill>
                <a:highlight>
                  <a:srgbClr val="1E1E1E"/>
                </a:highlight>
                <a:latin typeface="Consolas"/>
                <a:ea typeface="Consolas"/>
                <a:cs typeface="Consolas"/>
                <a:sym typeface="Consolas"/>
              </a:rPr>
              <a:t>import</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React</a:t>
            </a:r>
            <a:r>
              <a:rPr lang="en" sz="677">
                <a:solidFill>
                  <a:srgbClr val="D4D4D4"/>
                </a:solidFill>
                <a:highlight>
                  <a:srgbClr val="1E1E1E"/>
                </a:highlight>
                <a:latin typeface="Consolas"/>
                <a:ea typeface="Consolas"/>
                <a:cs typeface="Consolas"/>
                <a:sym typeface="Consolas"/>
              </a:rPr>
              <a:t>, { </a:t>
            </a:r>
            <a:r>
              <a:rPr lang="en" sz="677">
                <a:solidFill>
                  <a:srgbClr val="9CDCFE"/>
                </a:solidFill>
                <a:highlight>
                  <a:srgbClr val="1E1E1E"/>
                </a:highlight>
                <a:latin typeface="Consolas"/>
                <a:ea typeface="Consolas"/>
                <a:cs typeface="Consolas"/>
                <a:sym typeface="Consolas"/>
              </a:rPr>
              <a:t>useEffect</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useState</a:t>
            </a:r>
            <a:r>
              <a:rPr lang="en" sz="677">
                <a:solidFill>
                  <a:srgbClr val="D4D4D4"/>
                </a:solidFill>
                <a:highlight>
                  <a:srgbClr val="1E1E1E"/>
                </a:highlight>
                <a:latin typeface="Consolas"/>
                <a:ea typeface="Consolas"/>
                <a:cs typeface="Consolas"/>
                <a:sym typeface="Consolas"/>
              </a:rPr>
              <a:t> } </a:t>
            </a:r>
            <a:r>
              <a:rPr lang="en" sz="677">
                <a:solidFill>
                  <a:srgbClr val="C586C0"/>
                </a:solidFill>
                <a:highlight>
                  <a:srgbClr val="1E1E1E"/>
                </a:highlight>
                <a:latin typeface="Consolas"/>
                <a:ea typeface="Consolas"/>
                <a:cs typeface="Consolas"/>
                <a:sym typeface="Consolas"/>
              </a:rPr>
              <a:t>from</a:t>
            </a:r>
            <a:r>
              <a:rPr lang="en" sz="677">
                <a:solidFill>
                  <a:srgbClr val="D4D4D4"/>
                </a:solidFill>
                <a:highlight>
                  <a:srgbClr val="1E1E1E"/>
                </a:highlight>
                <a:latin typeface="Consolas"/>
                <a:ea typeface="Consolas"/>
                <a:cs typeface="Consolas"/>
                <a:sym typeface="Consolas"/>
              </a:rPr>
              <a:t> </a:t>
            </a:r>
            <a:r>
              <a:rPr lang="en" sz="677">
                <a:solidFill>
                  <a:srgbClr val="CE9178"/>
                </a:solidFill>
                <a:highlight>
                  <a:srgbClr val="1E1E1E"/>
                </a:highlight>
                <a:latin typeface="Consolas"/>
                <a:ea typeface="Consolas"/>
                <a:cs typeface="Consolas"/>
                <a:sym typeface="Consolas"/>
              </a:rPr>
              <a:t>"react"</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569CD6"/>
                </a:solidFill>
                <a:highlight>
                  <a:srgbClr val="1E1E1E"/>
                </a:highlight>
                <a:latin typeface="Consolas"/>
                <a:ea typeface="Consolas"/>
                <a:cs typeface="Consolas"/>
                <a:sym typeface="Consolas"/>
              </a:rPr>
              <a:t>function</a:t>
            </a: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FetchData</a:t>
            </a: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const</a:t>
            </a:r>
            <a:r>
              <a:rPr lang="en" sz="677">
                <a:solidFill>
                  <a:srgbClr val="D4D4D4"/>
                </a:solidFill>
                <a:highlight>
                  <a:srgbClr val="1E1E1E"/>
                </a:highlight>
                <a:latin typeface="Consolas"/>
                <a:ea typeface="Consolas"/>
                <a:cs typeface="Consolas"/>
                <a:sym typeface="Consolas"/>
              </a:rPr>
              <a:t> </a:t>
            </a:r>
            <a:r>
              <a:rPr lang="en" sz="677">
                <a:solidFill>
                  <a:srgbClr val="4FC1FF"/>
                </a:solidFill>
                <a:highlight>
                  <a:srgbClr val="1E1E1E"/>
                </a:highlight>
                <a:latin typeface="Consolas"/>
                <a:ea typeface="Consolas"/>
                <a:cs typeface="Consolas"/>
                <a:sym typeface="Consolas"/>
              </a:rPr>
              <a:t>endpointUrl</a:t>
            </a:r>
            <a:r>
              <a:rPr lang="en" sz="677">
                <a:solidFill>
                  <a:srgbClr val="D4D4D4"/>
                </a:solidFill>
                <a:highlight>
                  <a:srgbClr val="1E1E1E"/>
                </a:highlight>
                <a:latin typeface="Consolas"/>
                <a:ea typeface="Consolas"/>
                <a:cs typeface="Consolas"/>
                <a:sym typeface="Consolas"/>
              </a:rPr>
              <a:t> = </a:t>
            </a:r>
            <a:r>
              <a:rPr lang="en" sz="677">
                <a:solidFill>
                  <a:srgbClr val="CE9178"/>
                </a:solidFill>
                <a:highlight>
                  <a:srgbClr val="1E1E1E"/>
                </a:highlight>
                <a:latin typeface="Consolas"/>
                <a:ea typeface="Consolas"/>
                <a:cs typeface="Consolas"/>
                <a:sym typeface="Consolas"/>
              </a:rPr>
              <a:t>"https://jsonplaceholder.typicode.com/photos"</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const</a:t>
            </a:r>
            <a:r>
              <a:rPr lang="en" sz="677">
                <a:solidFill>
                  <a:srgbClr val="D4D4D4"/>
                </a:solidFill>
                <a:highlight>
                  <a:srgbClr val="1E1E1E"/>
                </a:highlight>
                <a:latin typeface="Consolas"/>
                <a:ea typeface="Consolas"/>
                <a:cs typeface="Consolas"/>
                <a:sym typeface="Consolas"/>
              </a:rPr>
              <a:t> [</a:t>
            </a:r>
            <a:r>
              <a:rPr lang="en" sz="677">
                <a:solidFill>
                  <a:srgbClr val="4FC1FF"/>
                </a:solidFill>
                <a:highlight>
                  <a:srgbClr val="1E1E1E"/>
                </a:highlight>
                <a:latin typeface="Consolas"/>
                <a:ea typeface="Consolas"/>
                <a:cs typeface="Consolas"/>
                <a:sym typeface="Consolas"/>
              </a:rPr>
              <a:t>photos</a:t>
            </a: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setPhotos</a:t>
            </a:r>
            <a:r>
              <a:rPr lang="en" sz="677">
                <a:solidFill>
                  <a:srgbClr val="D4D4D4"/>
                </a:solidFill>
                <a:highlight>
                  <a:srgbClr val="1E1E1E"/>
                </a:highlight>
                <a:latin typeface="Consolas"/>
                <a:ea typeface="Consolas"/>
                <a:cs typeface="Consolas"/>
                <a:sym typeface="Consolas"/>
              </a:rPr>
              <a:t>] = </a:t>
            </a:r>
            <a:r>
              <a:rPr lang="en" sz="677">
                <a:solidFill>
                  <a:srgbClr val="DCDCAA"/>
                </a:solidFill>
                <a:highlight>
                  <a:srgbClr val="1E1E1E"/>
                </a:highlight>
                <a:latin typeface="Consolas"/>
                <a:ea typeface="Consolas"/>
                <a:cs typeface="Consolas"/>
                <a:sym typeface="Consolas"/>
              </a:rPr>
              <a:t>useState</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useEffect</a:t>
            </a: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fetch</a:t>
            </a:r>
            <a:r>
              <a:rPr lang="en" sz="677">
                <a:solidFill>
                  <a:srgbClr val="D4D4D4"/>
                </a:solidFill>
                <a:highlight>
                  <a:srgbClr val="1E1E1E"/>
                </a:highlight>
                <a:latin typeface="Consolas"/>
                <a:ea typeface="Consolas"/>
                <a:cs typeface="Consolas"/>
                <a:sym typeface="Consolas"/>
              </a:rPr>
              <a:t>(</a:t>
            </a:r>
            <a:r>
              <a:rPr lang="en" sz="677">
                <a:solidFill>
                  <a:srgbClr val="4FC1FF"/>
                </a:solidFill>
                <a:highlight>
                  <a:srgbClr val="1E1E1E"/>
                </a:highlight>
                <a:latin typeface="Consolas"/>
                <a:ea typeface="Consolas"/>
                <a:cs typeface="Consolas"/>
                <a:sym typeface="Consolas"/>
              </a:rPr>
              <a:t>endpointUrl</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then</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response</a:t>
            </a: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response</a:t>
            </a:r>
            <a:r>
              <a:rPr lang="en" sz="677">
                <a:solidFill>
                  <a:srgbClr val="D4D4D4"/>
                </a:solidFill>
                <a:highlight>
                  <a:srgbClr val="1E1E1E"/>
                </a:highlight>
                <a:latin typeface="Consolas"/>
                <a:ea typeface="Consolas"/>
                <a:cs typeface="Consolas"/>
                <a:sym typeface="Consolas"/>
              </a:rPr>
              <a:t>.</a:t>
            </a:r>
            <a:r>
              <a:rPr lang="en" sz="677">
                <a:solidFill>
                  <a:srgbClr val="DCDCAA"/>
                </a:solidFill>
                <a:highlight>
                  <a:srgbClr val="1E1E1E"/>
                </a:highlight>
                <a:latin typeface="Consolas"/>
                <a:ea typeface="Consolas"/>
                <a:cs typeface="Consolas"/>
                <a:sym typeface="Consolas"/>
              </a:rPr>
              <a:t>json</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then</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photosData</a:t>
            </a: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setPhotos</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photosData</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catch</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error</a:t>
            </a: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console</a:t>
            </a:r>
            <a:r>
              <a:rPr lang="en" sz="677">
                <a:solidFill>
                  <a:srgbClr val="D4D4D4"/>
                </a:solidFill>
                <a:highlight>
                  <a:srgbClr val="1E1E1E"/>
                </a:highlight>
                <a:latin typeface="Consolas"/>
                <a:ea typeface="Consolas"/>
                <a:cs typeface="Consolas"/>
                <a:sym typeface="Consolas"/>
              </a:rPr>
              <a:t>.</a:t>
            </a:r>
            <a:r>
              <a:rPr lang="en" sz="677">
                <a:solidFill>
                  <a:srgbClr val="DCDCAA"/>
                </a:solidFill>
                <a:highlight>
                  <a:srgbClr val="1E1E1E"/>
                </a:highlight>
                <a:latin typeface="Consolas"/>
                <a:ea typeface="Consolas"/>
                <a:cs typeface="Consolas"/>
                <a:sym typeface="Consolas"/>
              </a:rPr>
              <a:t>log</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error</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C586C0"/>
                </a:solidFill>
                <a:highlight>
                  <a:srgbClr val="1E1E1E"/>
                </a:highlight>
                <a:latin typeface="Consolas"/>
                <a:ea typeface="Consolas"/>
                <a:cs typeface="Consolas"/>
                <a:sym typeface="Consolas"/>
              </a:rPr>
              <a:t>return</a:t>
            </a: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div</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a:t>
            </a:r>
            <a:r>
              <a:rPr lang="en" sz="677">
                <a:solidFill>
                  <a:srgbClr val="4FC1FF"/>
                </a:solidFill>
                <a:highlight>
                  <a:srgbClr val="1E1E1E"/>
                </a:highlight>
                <a:latin typeface="Consolas"/>
                <a:ea typeface="Consolas"/>
                <a:cs typeface="Consolas"/>
                <a:sym typeface="Consolas"/>
              </a:rPr>
              <a:t>photos</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length</a:t>
            </a:r>
            <a:r>
              <a:rPr lang="en" sz="677">
                <a:solidFill>
                  <a:srgbClr val="D4D4D4"/>
                </a:solidFill>
                <a:highlight>
                  <a:srgbClr val="1E1E1E"/>
                </a:highlight>
                <a:latin typeface="Consolas"/>
                <a:ea typeface="Consolas"/>
                <a:cs typeface="Consolas"/>
                <a:sym typeface="Consolas"/>
              </a:rPr>
              <a:t> ?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4FC1FF"/>
                </a:solidFill>
                <a:highlight>
                  <a:srgbClr val="1E1E1E"/>
                </a:highlight>
                <a:latin typeface="Consolas"/>
                <a:ea typeface="Consolas"/>
                <a:cs typeface="Consolas"/>
                <a:sym typeface="Consolas"/>
              </a:rPr>
              <a:t>photos</a:t>
            </a:r>
            <a:r>
              <a:rPr lang="en" sz="677">
                <a:solidFill>
                  <a:srgbClr val="D4D4D4"/>
                </a:solidFill>
                <a:highlight>
                  <a:srgbClr val="1E1E1E"/>
                </a:highlight>
                <a:latin typeface="Consolas"/>
                <a:ea typeface="Consolas"/>
                <a:cs typeface="Consolas"/>
                <a:sym typeface="Consolas"/>
              </a:rPr>
              <a:t>.</a:t>
            </a:r>
            <a:r>
              <a:rPr lang="en" sz="677">
                <a:solidFill>
                  <a:srgbClr val="DCDCAA"/>
                </a:solidFill>
                <a:highlight>
                  <a:srgbClr val="1E1E1E"/>
                </a:highlight>
                <a:latin typeface="Consolas"/>
                <a:ea typeface="Consolas"/>
                <a:cs typeface="Consolas"/>
                <a:sym typeface="Consolas"/>
              </a:rPr>
              <a:t>map</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photo</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index</a:t>
            </a: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div</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key</a:t>
            </a:r>
            <a:r>
              <a:rPr lang="en" sz="677">
                <a:solidFill>
                  <a:srgbClr val="D4D4D4"/>
                </a:solidFill>
                <a:highlight>
                  <a:srgbClr val="1E1E1E"/>
                </a:highlight>
                <a:latin typeface="Consolas"/>
                <a:ea typeface="Consolas"/>
                <a:cs typeface="Consolas"/>
                <a:sym typeface="Consolas"/>
              </a:rPr>
              <a:t>=</a:t>
            </a:r>
            <a:r>
              <a:rPr lang="en" sz="677">
                <a:solidFill>
                  <a:srgbClr val="569CD6"/>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index</a:t>
            </a:r>
            <a:r>
              <a:rPr lang="en" sz="677">
                <a:solidFill>
                  <a:srgbClr val="569CD6"/>
                </a:solidFill>
                <a:highlight>
                  <a:srgbClr val="1E1E1E"/>
                </a:highlight>
                <a:latin typeface="Consolas"/>
                <a:ea typeface="Consolas"/>
                <a:cs typeface="Consolas"/>
                <a:sym typeface="Consolas"/>
              </a:rPr>
              <a:t>}</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img</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src</a:t>
            </a:r>
            <a:r>
              <a:rPr lang="en" sz="677">
                <a:solidFill>
                  <a:srgbClr val="D4D4D4"/>
                </a:solidFill>
                <a:highlight>
                  <a:srgbClr val="1E1E1E"/>
                </a:highlight>
                <a:latin typeface="Consolas"/>
                <a:ea typeface="Consolas"/>
                <a:cs typeface="Consolas"/>
                <a:sym typeface="Consolas"/>
              </a:rPr>
              <a:t>=</a:t>
            </a:r>
            <a:r>
              <a:rPr lang="en" sz="677">
                <a:solidFill>
                  <a:srgbClr val="569CD6"/>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photo</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thumbnailUrl</a:t>
            </a:r>
            <a:r>
              <a:rPr lang="en" sz="677">
                <a:solidFill>
                  <a:srgbClr val="569CD6"/>
                </a:solidFill>
                <a:highlight>
                  <a:srgbClr val="1E1E1E"/>
                </a:highlight>
                <a:latin typeface="Consolas"/>
                <a:ea typeface="Consolas"/>
                <a:cs typeface="Consolas"/>
                <a:sym typeface="Consolas"/>
              </a:rPr>
              <a:t>}</a:t>
            </a:r>
            <a:r>
              <a:rPr lang="en" sz="677">
                <a:solidFill>
                  <a:srgbClr val="D4D4D4"/>
                </a:solidFill>
                <a:highlight>
                  <a:srgbClr val="1E1E1E"/>
                </a:highlight>
                <a:latin typeface="Consolas"/>
                <a:ea typeface="Consolas"/>
                <a:cs typeface="Consolas"/>
                <a:sym typeface="Consolas"/>
              </a:rPr>
              <a:t> </a:t>
            </a:r>
            <a:r>
              <a:rPr lang="en" sz="677">
                <a:solidFill>
                  <a:srgbClr val="9CDCFE"/>
                </a:solidFill>
                <a:highlight>
                  <a:srgbClr val="1E1E1E"/>
                </a:highlight>
                <a:latin typeface="Consolas"/>
                <a:ea typeface="Consolas"/>
                <a:cs typeface="Consolas"/>
                <a:sym typeface="Consolas"/>
              </a:rPr>
              <a:t>alt</a:t>
            </a:r>
            <a:r>
              <a:rPr lang="en" sz="677">
                <a:solidFill>
                  <a:srgbClr val="D4D4D4"/>
                </a:solidFill>
                <a:highlight>
                  <a:srgbClr val="1E1E1E"/>
                </a:highlight>
                <a:latin typeface="Consolas"/>
                <a:ea typeface="Consolas"/>
                <a:cs typeface="Consolas"/>
                <a:sym typeface="Consolas"/>
              </a:rPr>
              <a:t>=</a:t>
            </a:r>
            <a:r>
              <a:rPr lang="en" sz="677">
                <a:solidFill>
                  <a:srgbClr val="569CD6"/>
                </a:solidFill>
                <a:highlight>
                  <a:srgbClr val="1E1E1E"/>
                </a:highlight>
                <a:latin typeface="Consolas"/>
                <a:ea typeface="Consolas"/>
                <a:cs typeface="Consolas"/>
                <a:sym typeface="Consolas"/>
              </a:rPr>
              <a:t>{</a:t>
            </a:r>
            <a:r>
              <a:rPr lang="en" sz="677">
                <a:solidFill>
                  <a:srgbClr val="CE9178"/>
                </a:solidFill>
                <a:highlight>
                  <a:srgbClr val="1E1E1E"/>
                </a:highlight>
                <a:latin typeface="Consolas"/>
                <a:ea typeface="Consolas"/>
                <a:cs typeface="Consolas"/>
                <a:sym typeface="Consolas"/>
              </a:rPr>
              <a:t>"Preview"</a:t>
            </a:r>
            <a:r>
              <a:rPr lang="en" sz="677">
                <a:solidFill>
                  <a:srgbClr val="569CD6"/>
                </a:solidFill>
                <a:highlight>
                  <a:srgbClr val="1E1E1E"/>
                </a:highlight>
                <a:latin typeface="Consolas"/>
                <a:ea typeface="Consolas"/>
                <a:cs typeface="Consolas"/>
                <a:sym typeface="Consolas"/>
              </a:rPr>
              <a:t>}</a:t>
            </a: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p</a:t>
            </a:r>
            <a:r>
              <a:rPr lang="en" sz="677">
                <a:solidFill>
                  <a:srgbClr val="808080"/>
                </a:solidFill>
                <a:highlight>
                  <a:srgbClr val="1E1E1E"/>
                </a:highlight>
                <a:latin typeface="Consolas"/>
                <a:ea typeface="Consolas"/>
                <a:cs typeface="Consolas"/>
                <a:sym typeface="Consolas"/>
              </a:rPr>
              <a:t>&gt;</a:t>
            </a:r>
            <a:r>
              <a:rPr lang="en" sz="677">
                <a:solidFill>
                  <a:srgbClr val="569CD6"/>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photo</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title</a:t>
            </a:r>
            <a:r>
              <a:rPr lang="en" sz="677">
                <a:solidFill>
                  <a:srgbClr val="569CD6"/>
                </a:solidFill>
                <a:highlight>
                  <a:srgbClr val="1E1E1E"/>
                </a:highlight>
                <a:latin typeface="Consolas"/>
                <a:ea typeface="Consolas"/>
                <a:cs typeface="Consolas"/>
                <a:sym typeface="Consolas"/>
              </a:rPr>
              <a:t>}</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p</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p</a:t>
            </a:r>
            <a:r>
              <a:rPr lang="en" sz="677">
                <a:solidFill>
                  <a:srgbClr val="808080"/>
                </a:solidFill>
                <a:highlight>
                  <a:srgbClr val="1E1E1E"/>
                </a:highlight>
                <a:latin typeface="Consolas"/>
                <a:ea typeface="Consolas"/>
                <a:cs typeface="Consolas"/>
                <a:sym typeface="Consolas"/>
              </a:rPr>
              <a:t>&gt;</a:t>
            </a:r>
            <a:r>
              <a:rPr lang="en" sz="677">
                <a:solidFill>
                  <a:srgbClr val="569CD6"/>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photo</a:t>
            </a:r>
            <a:r>
              <a:rPr lang="en" sz="677">
                <a:solidFill>
                  <a:srgbClr val="D4D4D4"/>
                </a:solidFill>
                <a:highlight>
                  <a:srgbClr val="1E1E1E"/>
                </a:highlight>
                <a:latin typeface="Consolas"/>
                <a:ea typeface="Consolas"/>
                <a:cs typeface="Consolas"/>
                <a:sym typeface="Consolas"/>
              </a:rPr>
              <a:t>.</a:t>
            </a:r>
            <a:r>
              <a:rPr lang="en" sz="677">
                <a:solidFill>
                  <a:srgbClr val="9CDCFE"/>
                </a:solidFill>
                <a:highlight>
                  <a:srgbClr val="1E1E1E"/>
                </a:highlight>
                <a:latin typeface="Consolas"/>
                <a:ea typeface="Consolas"/>
                <a:cs typeface="Consolas"/>
                <a:sym typeface="Consolas"/>
              </a:rPr>
              <a:t>url</a:t>
            </a:r>
            <a:r>
              <a:rPr lang="en" sz="677">
                <a:solidFill>
                  <a:srgbClr val="569CD6"/>
                </a:solidFill>
                <a:highlight>
                  <a:srgbClr val="1E1E1E"/>
                </a:highlight>
                <a:latin typeface="Consolas"/>
                <a:ea typeface="Consolas"/>
                <a:cs typeface="Consolas"/>
                <a:sym typeface="Consolas"/>
              </a:rPr>
              <a:t>}</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p</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div</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 :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p</a:t>
            </a:r>
            <a:r>
              <a:rPr lang="en" sz="677">
                <a:solidFill>
                  <a:srgbClr val="808080"/>
                </a:solidFill>
                <a:highlight>
                  <a:srgbClr val="1E1E1E"/>
                </a:highlight>
                <a:latin typeface="Consolas"/>
                <a:ea typeface="Consolas"/>
                <a:cs typeface="Consolas"/>
                <a:sym typeface="Consolas"/>
              </a:rPr>
              <a:t>&gt;</a:t>
            </a:r>
            <a:r>
              <a:rPr lang="en" sz="677">
                <a:solidFill>
                  <a:srgbClr val="D4D4D4"/>
                </a:solidFill>
                <a:highlight>
                  <a:srgbClr val="1E1E1E"/>
                </a:highlight>
                <a:latin typeface="Consolas"/>
                <a:ea typeface="Consolas"/>
                <a:cs typeface="Consolas"/>
                <a:sym typeface="Consolas"/>
              </a:rPr>
              <a:t>No data available</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p</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569CD6"/>
                </a:solidFill>
                <a:highlight>
                  <a:srgbClr val="1E1E1E"/>
                </a:highlight>
                <a:latin typeface="Consolas"/>
                <a:ea typeface="Consolas"/>
                <a:cs typeface="Consolas"/>
                <a:sym typeface="Consolas"/>
              </a:rPr>
              <a:t>}</a:t>
            </a:r>
            <a:endParaRPr sz="677">
              <a:solidFill>
                <a:srgbClr val="569CD6"/>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r>
              <a:rPr lang="en" sz="677">
                <a:solidFill>
                  <a:srgbClr val="808080"/>
                </a:solidFill>
                <a:highlight>
                  <a:srgbClr val="1E1E1E"/>
                </a:highlight>
                <a:latin typeface="Consolas"/>
                <a:ea typeface="Consolas"/>
                <a:cs typeface="Consolas"/>
                <a:sym typeface="Consolas"/>
              </a:rPr>
              <a:t>&lt;/</a:t>
            </a:r>
            <a:r>
              <a:rPr lang="en" sz="677">
                <a:solidFill>
                  <a:srgbClr val="569CD6"/>
                </a:solidFill>
                <a:highlight>
                  <a:srgbClr val="1E1E1E"/>
                </a:highlight>
                <a:latin typeface="Consolas"/>
                <a:ea typeface="Consolas"/>
                <a:cs typeface="Consolas"/>
                <a:sym typeface="Consolas"/>
              </a:rPr>
              <a:t>div</a:t>
            </a:r>
            <a:r>
              <a:rPr lang="en" sz="677">
                <a:solidFill>
                  <a:srgbClr val="808080"/>
                </a:solidFill>
                <a:highlight>
                  <a:srgbClr val="1E1E1E"/>
                </a:highlight>
                <a:latin typeface="Consolas"/>
                <a:ea typeface="Consolas"/>
                <a:cs typeface="Consolas"/>
                <a:sym typeface="Consolas"/>
              </a:rPr>
              <a:t>&gt;</a:t>
            </a:r>
            <a:endParaRPr sz="677">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677">
                <a:solidFill>
                  <a:srgbClr val="C586C0"/>
                </a:solidFill>
                <a:highlight>
                  <a:srgbClr val="1E1E1E"/>
                </a:highlight>
                <a:latin typeface="Consolas"/>
                <a:ea typeface="Consolas"/>
                <a:cs typeface="Consolas"/>
                <a:sym typeface="Consolas"/>
              </a:rPr>
              <a:t>export</a:t>
            </a:r>
            <a:r>
              <a:rPr lang="en" sz="677">
                <a:solidFill>
                  <a:srgbClr val="D4D4D4"/>
                </a:solidFill>
                <a:highlight>
                  <a:srgbClr val="1E1E1E"/>
                </a:highlight>
                <a:latin typeface="Consolas"/>
                <a:ea typeface="Consolas"/>
                <a:cs typeface="Consolas"/>
                <a:sym typeface="Consolas"/>
              </a:rPr>
              <a:t> </a:t>
            </a:r>
            <a:r>
              <a:rPr lang="en" sz="677">
                <a:solidFill>
                  <a:srgbClr val="C586C0"/>
                </a:solidFill>
                <a:highlight>
                  <a:srgbClr val="1E1E1E"/>
                </a:highlight>
                <a:latin typeface="Consolas"/>
                <a:ea typeface="Consolas"/>
                <a:cs typeface="Consolas"/>
                <a:sym typeface="Consolas"/>
              </a:rPr>
              <a:t>default</a:t>
            </a:r>
            <a:r>
              <a:rPr lang="en" sz="677">
                <a:solidFill>
                  <a:srgbClr val="D4D4D4"/>
                </a:solidFill>
                <a:highlight>
                  <a:srgbClr val="1E1E1E"/>
                </a:highlight>
                <a:latin typeface="Consolas"/>
                <a:ea typeface="Consolas"/>
                <a:cs typeface="Consolas"/>
                <a:sym typeface="Consolas"/>
              </a:rPr>
              <a:t> </a:t>
            </a:r>
            <a:r>
              <a:rPr lang="en" sz="677">
                <a:solidFill>
                  <a:srgbClr val="DCDCAA"/>
                </a:solidFill>
                <a:highlight>
                  <a:srgbClr val="1E1E1E"/>
                </a:highlight>
                <a:latin typeface="Consolas"/>
                <a:ea typeface="Consolas"/>
                <a:cs typeface="Consolas"/>
                <a:sym typeface="Consolas"/>
              </a:rPr>
              <a:t>FetchData</a:t>
            </a:r>
            <a:r>
              <a:rPr lang="en" sz="677">
                <a:solidFill>
                  <a:srgbClr val="D4D4D4"/>
                </a:solidFill>
                <a:highlight>
                  <a:srgbClr val="1E1E1E"/>
                </a:highlight>
                <a:latin typeface="Consolas"/>
                <a:ea typeface="Consolas"/>
                <a:cs typeface="Consolas"/>
                <a:sym typeface="Consolas"/>
              </a:rPr>
              <a:t>;</a:t>
            </a:r>
            <a:endParaRPr sz="6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677">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605"/>
              <a:buNone/>
            </a:pPr>
            <a:r>
              <a:t/>
            </a:r>
            <a:endParaRPr sz="109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12" name="Google Shape;912;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13" name="Google Shape;913;p145"/>
          <p:cNvPicPr preferRelativeResize="0"/>
          <p:nvPr/>
        </p:nvPicPr>
        <p:blipFill>
          <a:blip r:embed="rId3">
            <a:alphaModFix/>
          </a:blip>
          <a:stretch>
            <a:fillRect/>
          </a:stretch>
        </p:blipFill>
        <p:spPr>
          <a:xfrm>
            <a:off x="311700" y="152400"/>
            <a:ext cx="8520600" cy="48387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should we use useEffect and what it does?</a:t>
            </a:r>
            <a:endParaRPr/>
          </a:p>
        </p:txBody>
      </p:sp>
      <p:sp>
        <p:nvSpPr>
          <p:cNvPr id="919" name="Google Shape;919;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will retrieve some data and print it on to console. So we will know how useEffect used.</a:t>
            </a:r>
            <a:endParaRPr/>
          </a:p>
          <a:p>
            <a:pPr indent="0" lvl="0" marL="0" rtl="0" algn="l">
              <a:spcBef>
                <a:spcPts val="1200"/>
              </a:spcBef>
              <a:spcAft>
                <a:spcPts val="1200"/>
              </a:spcAft>
              <a:buNone/>
            </a:pPr>
            <a:r>
              <a:t/>
            </a:r>
            <a:endParaRPr/>
          </a:p>
        </p:txBody>
      </p:sp>
      <p:pic>
        <p:nvPicPr>
          <p:cNvPr id="920" name="Google Shape;920;p146"/>
          <p:cNvPicPr preferRelativeResize="0"/>
          <p:nvPr/>
        </p:nvPicPr>
        <p:blipFill>
          <a:blip r:embed="rId3">
            <a:alphaModFix/>
          </a:blip>
          <a:stretch>
            <a:fillRect/>
          </a:stretch>
        </p:blipFill>
        <p:spPr>
          <a:xfrm>
            <a:off x="452950" y="1911425"/>
            <a:ext cx="7296150" cy="2857500"/>
          </a:xfrm>
          <a:prstGeom prst="rect">
            <a:avLst/>
          </a:prstGeom>
          <a:noFill/>
          <a:ln>
            <a:noFill/>
          </a:ln>
        </p:spPr>
      </p:pic>
      <p:sp>
        <p:nvSpPr>
          <p:cNvPr id="921" name="Google Shape;921;p146"/>
          <p:cNvSpPr txBox="1"/>
          <p:nvPr/>
        </p:nvSpPr>
        <p:spPr>
          <a:xfrm>
            <a:off x="5378975" y="2168950"/>
            <a:ext cx="2280600" cy="2770500"/>
          </a:xfrm>
          <a:prstGeom prst="rect">
            <a:avLst/>
          </a:prstGeom>
          <a:solidFill>
            <a:srgbClr val="FFFF00"/>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Syntax of useEffect. useEffect is similar to arrow function. Inside this { } block we will have our own code and [ ] this is array which is called as dependencies array and whatever value you specify over here, will be use to trigger this </a:t>
            </a:r>
            <a:r>
              <a:rPr lang="en" sz="1050">
                <a:solidFill>
                  <a:srgbClr val="DCDCAA"/>
                </a:solidFill>
                <a:highlight>
                  <a:srgbClr val="1E1E1E"/>
                </a:highlight>
                <a:latin typeface="Consolas"/>
                <a:ea typeface="Consolas"/>
                <a:cs typeface="Consolas"/>
                <a:sym typeface="Consolas"/>
              </a:rPr>
              <a:t>useEffect</a:t>
            </a:r>
            <a:r>
              <a:rPr lang="en" sz="1050">
                <a:solidFill>
                  <a:srgbClr val="D4D4D4"/>
                </a:solidFill>
                <a:highlight>
                  <a:srgbClr val="1E1E1E"/>
                </a:highlight>
                <a:latin typeface="Consolas"/>
                <a:ea typeface="Consolas"/>
                <a:cs typeface="Consolas"/>
                <a:sym typeface="Consolas"/>
              </a:rPr>
              <a:t>(()</a:t>
            </a:r>
            <a:r>
              <a:rPr lang="en"/>
              <a:t> function again and again. </a:t>
            </a:r>
            <a:endParaRPr/>
          </a:p>
        </p:txBody>
      </p:sp>
      <p:sp>
        <p:nvSpPr>
          <p:cNvPr id="922" name="Google Shape;922;p146"/>
          <p:cNvSpPr/>
          <p:nvPr/>
        </p:nvSpPr>
        <p:spPr>
          <a:xfrm>
            <a:off x="2924975" y="2924975"/>
            <a:ext cx="2268000" cy="223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28" name="Google Shape;928;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Here  we have one state similar to what we developed in counter.js, whenever a state gets changed and if there is a value of the state specified over here then, this  </a:t>
            </a:r>
            <a:r>
              <a:rPr lang="en" sz="1050">
                <a:solidFill>
                  <a:srgbClr val="DCDCAA"/>
                </a:solidFill>
                <a:highlight>
                  <a:srgbClr val="1E1E1E"/>
                </a:highlight>
                <a:latin typeface="Consolas"/>
                <a:ea typeface="Consolas"/>
                <a:cs typeface="Consolas"/>
                <a:sym typeface="Consolas"/>
              </a:rPr>
              <a:t>useEffect</a:t>
            </a:r>
            <a:r>
              <a:rPr lang="en" sz="1050">
                <a:solidFill>
                  <a:srgbClr val="D4D4D4"/>
                </a:solidFill>
                <a:highlight>
                  <a:srgbClr val="1E1E1E"/>
                </a:highlight>
                <a:latin typeface="Consolas"/>
                <a:ea typeface="Consolas"/>
                <a:cs typeface="Consolas"/>
                <a:sym typeface="Consolas"/>
              </a:rPr>
              <a:t>(()</a:t>
            </a:r>
            <a:r>
              <a:rPr lang="en" sz="1400">
                <a:solidFill>
                  <a:schemeClr val="dk1"/>
                </a:solidFill>
              </a:rPr>
              <a:t> </a:t>
            </a:r>
            <a:r>
              <a:rPr lang="en"/>
              <a:t>function triggered again and again.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4" name="Google Shape;934;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5" name="Google Shape;935;p148"/>
          <p:cNvPicPr preferRelativeResize="0"/>
          <p:nvPr/>
        </p:nvPicPr>
        <p:blipFill>
          <a:blip r:embed="rId3">
            <a:alphaModFix/>
          </a:blip>
          <a:stretch>
            <a:fillRect/>
          </a:stretch>
        </p:blipFill>
        <p:spPr>
          <a:xfrm>
            <a:off x="260275" y="530829"/>
            <a:ext cx="9144001" cy="4230542"/>
          </a:xfrm>
          <a:prstGeom prst="rect">
            <a:avLst/>
          </a:prstGeom>
          <a:noFill/>
          <a:ln>
            <a:noFill/>
          </a:ln>
        </p:spPr>
      </p:pic>
      <p:sp>
        <p:nvSpPr>
          <p:cNvPr id="936" name="Google Shape;936;p148"/>
          <p:cNvSpPr txBox="1"/>
          <p:nvPr/>
        </p:nvSpPr>
        <p:spPr>
          <a:xfrm>
            <a:off x="681675" y="2478800"/>
            <a:ext cx="3804900" cy="1693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you try to reload the page then it will show </a:t>
            </a:r>
            <a:r>
              <a:rPr lang="en" sz="1050">
                <a:solidFill>
                  <a:srgbClr val="6A9955"/>
                </a:solidFill>
                <a:highlight>
                  <a:srgbClr val="1E1E1E"/>
                </a:highlight>
                <a:latin typeface="Consolas"/>
                <a:ea typeface="Consolas"/>
                <a:cs typeface="Consolas"/>
                <a:sym typeface="Consolas"/>
              </a:rPr>
              <a:t>UseEffect called.</a:t>
            </a:r>
            <a:r>
              <a:rPr lang="en"/>
              <a:t> In Console. This is called once no matter how many state changes takes place. If you try to click overtoggle button nothing will change, </a:t>
            </a:r>
            <a:r>
              <a:rPr lang="en">
                <a:solidFill>
                  <a:schemeClr val="dk1"/>
                </a:solidFill>
              </a:rPr>
              <a:t>useEffect not getting called. </a:t>
            </a:r>
            <a:r>
              <a:rPr lang="en"/>
              <a:t> useEffect gets called only once when your component got mounted.</a:t>
            </a:r>
            <a:endParaRPr/>
          </a:p>
        </p:txBody>
      </p:sp>
      <p:sp>
        <p:nvSpPr>
          <p:cNvPr id="937" name="Google Shape;937;p148"/>
          <p:cNvSpPr txBox="1"/>
          <p:nvPr/>
        </p:nvSpPr>
        <p:spPr>
          <a:xfrm>
            <a:off x="1499675" y="1028700"/>
            <a:ext cx="18219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Toggle button</a:t>
            </a:r>
            <a:endParaRPr/>
          </a:p>
        </p:txBody>
      </p:sp>
      <p:sp>
        <p:nvSpPr>
          <p:cNvPr id="938" name="Google Shape;938;p148"/>
          <p:cNvSpPr/>
          <p:nvPr/>
        </p:nvSpPr>
        <p:spPr>
          <a:xfrm>
            <a:off x="260275" y="1028700"/>
            <a:ext cx="1313700" cy="14502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8"/>
          <p:cNvSpPr/>
          <p:nvPr/>
        </p:nvSpPr>
        <p:spPr>
          <a:xfrm>
            <a:off x="4622950" y="2441625"/>
            <a:ext cx="1313700" cy="13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5" name="Google Shape;945;p1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6" name="Google Shape;946;p149"/>
          <p:cNvPicPr preferRelativeResize="0"/>
          <p:nvPr/>
        </p:nvPicPr>
        <p:blipFill>
          <a:blip r:embed="rId3">
            <a:alphaModFix/>
          </a:blip>
          <a:stretch>
            <a:fillRect/>
          </a:stretch>
        </p:blipFill>
        <p:spPr>
          <a:xfrm>
            <a:off x="0" y="191988"/>
            <a:ext cx="9144000" cy="4759523"/>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52" name="Google Shape;952;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3" name="Google Shape;953;p150"/>
          <p:cNvPicPr preferRelativeResize="0"/>
          <p:nvPr/>
        </p:nvPicPr>
        <p:blipFill>
          <a:blip r:embed="rId3">
            <a:alphaModFix/>
          </a:blip>
          <a:stretch>
            <a:fillRect/>
          </a:stretch>
        </p:blipFill>
        <p:spPr>
          <a:xfrm>
            <a:off x="0" y="586247"/>
            <a:ext cx="9144000" cy="3971007"/>
          </a:xfrm>
          <a:prstGeom prst="rect">
            <a:avLst/>
          </a:prstGeom>
          <a:noFill/>
          <a:ln>
            <a:noFill/>
          </a:ln>
        </p:spPr>
      </p:pic>
      <p:sp>
        <p:nvSpPr>
          <p:cNvPr id="954" name="Google Shape;954;p150"/>
          <p:cNvSpPr txBox="1"/>
          <p:nvPr/>
        </p:nvSpPr>
        <p:spPr>
          <a:xfrm>
            <a:off x="1710375" y="2726675"/>
            <a:ext cx="2763900" cy="10467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Once you clicked on toggle button console will do the changes , useEffect gets triggered again.</a:t>
            </a:r>
            <a:endParaRPr/>
          </a:p>
        </p:txBody>
      </p:sp>
      <p:sp>
        <p:nvSpPr>
          <p:cNvPr id="955" name="Google Shape;955;p150"/>
          <p:cNvSpPr/>
          <p:nvPr/>
        </p:nvSpPr>
        <p:spPr>
          <a:xfrm>
            <a:off x="4796475" y="2144150"/>
            <a:ext cx="1177500" cy="9420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1" name="Google Shape;961;p1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2" name="Google Shape;962;p151"/>
          <p:cNvPicPr preferRelativeResize="0"/>
          <p:nvPr/>
        </p:nvPicPr>
        <p:blipFill>
          <a:blip r:embed="rId3">
            <a:alphaModFix/>
          </a:blip>
          <a:stretch>
            <a:fillRect/>
          </a:stretch>
        </p:blipFill>
        <p:spPr>
          <a:xfrm>
            <a:off x="247875" y="353775"/>
            <a:ext cx="8584424" cy="4215100"/>
          </a:xfrm>
          <a:prstGeom prst="rect">
            <a:avLst/>
          </a:prstGeom>
          <a:noFill/>
          <a:ln>
            <a:noFill/>
          </a:ln>
        </p:spPr>
      </p:pic>
      <p:sp>
        <p:nvSpPr>
          <p:cNvPr id="963" name="Google Shape;963;p151"/>
          <p:cNvSpPr txBox="1"/>
          <p:nvPr/>
        </p:nvSpPr>
        <p:spPr>
          <a:xfrm>
            <a:off x="4870825" y="3482700"/>
            <a:ext cx="3098400" cy="831300"/>
          </a:xfrm>
          <a:prstGeom prst="rect">
            <a:avLst/>
          </a:prstGeom>
          <a:solidFill>
            <a:srgbClr val="F1C23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useEffect will be called when state gets changes. When you clicked on toggle button.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6"/>
          <p:cNvPicPr preferRelativeResize="0"/>
          <p:nvPr/>
        </p:nvPicPr>
        <p:blipFill>
          <a:blip r:embed="rId3">
            <a:alphaModFix/>
          </a:blip>
          <a:stretch>
            <a:fillRect/>
          </a:stretch>
        </p:blipFill>
        <p:spPr>
          <a:xfrm>
            <a:off x="904875" y="1857375"/>
            <a:ext cx="7334250" cy="14287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Practically where it is used?</a:t>
            </a:r>
            <a:endParaRPr/>
          </a:p>
        </p:txBody>
      </p:sp>
      <p:sp>
        <p:nvSpPr>
          <p:cNvPr id="969" name="Google Shape;969;p1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Whenever you want to fetch any data from the server, when your  apps gets load for the first time and display data  on the your website that is where useEffect is use. That’s where we specified the dependencies array and how many times this function will called depending upon the state change. </a:t>
            </a:r>
            <a:endParaRPr/>
          </a:p>
          <a:p>
            <a:pPr indent="0" lvl="0" marL="0" rtl="0" algn="just">
              <a:spcBef>
                <a:spcPts val="1200"/>
              </a:spcBef>
              <a:spcAft>
                <a:spcPts val="0"/>
              </a:spcAft>
              <a:buNone/>
            </a:pPr>
            <a:r>
              <a:rPr lang="en"/>
              <a:t>Example :- Fetch data from dummy API like</a:t>
            </a:r>
            <a:endParaRPr/>
          </a:p>
          <a:p>
            <a:pPr indent="0" lvl="0" marL="0" rtl="0" algn="just">
              <a:spcBef>
                <a:spcPts val="1200"/>
              </a:spcBef>
              <a:spcAft>
                <a:spcPts val="0"/>
              </a:spcAft>
              <a:buNone/>
            </a:pPr>
            <a:r>
              <a:rPr lang="en"/>
              <a:t> </a:t>
            </a:r>
            <a:r>
              <a:rPr lang="en" u="sng">
                <a:solidFill>
                  <a:schemeClr val="hlink"/>
                </a:solidFill>
                <a:hlinkClick r:id="rId3"/>
              </a:rPr>
              <a:t>https://jsonplaceholder.typicode.com/</a:t>
            </a:r>
            <a:endParaRPr/>
          </a:p>
          <a:p>
            <a:pPr indent="0" lvl="0" marL="0" rtl="0" algn="just">
              <a:spcBef>
                <a:spcPts val="1200"/>
              </a:spcBef>
              <a:spcAft>
                <a:spcPts val="0"/>
              </a:spcAft>
              <a:buNone/>
            </a:pPr>
            <a:r>
              <a:rPr lang="en" u="sng">
                <a:solidFill>
                  <a:schemeClr val="hlink"/>
                </a:solidFill>
                <a:hlinkClick r:id="rId4"/>
              </a:rPr>
              <a:t>https://jsonplaceholder.typicode.com/photos</a:t>
            </a:r>
            <a:endParaRPr/>
          </a:p>
          <a:p>
            <a:pPr indent="0" lvl="0" marL="0" rtl="0" algn="just">
              <a:spcBef>
                <a:spcPts val="1200"/>
              </a:spcBef>
              <a:spcAft>
                <a:spcPts val="120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5" name="Google Shape;975;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6" name="Google Shape;976;p153"/>
          <p:cNvPicPr preferRelativeResize="0"/>
          <p:nvPr/>
        </p:nvPicPr>
        <p:blipFill>
          <a:blip r:embed="rId3">
            <a:alphaModFix/>
          </a:blip>
          <a:stretch>
            <a:fillRect/>
          </a:stretch>
        </p:blipFill>
        <p:spPr>
          <a:xfrm>
            <a:off x="0" y="217134"/>
            <a:ext cx="9144002" cy="4709233"/>
          </a:xfrm>
          <a:prstGeom prst="rect">
            <a:avLst/>
          </a:prstGeom>
          <a:noFill/>
          <a:ln>
            <a:noFill/>
          </a:ln>
        </p:spPr>
      </p:pic>
      <p:sp>
        <p:nvSpPr>
          <p:cNvPr id="977" name="Google Shape;977;p153"/>
          <p:cNvSpPr txBox="1"/>
          <p:nvPr/>
        </p:nvSpPr>
        <p:spPr>
          <a:xfrm>
            <a:off x="5924325" y="2838225"/>
            <a:ext cx="2850600" cy="8313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we will try to fetch any of the data and we will see how useEffect come into the picture.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3" name="Google Shape;983;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4" name="Google Shape;984;p154"/>
          <p:cNvPicPr preferRelativeResize="0"/>
          <p:nvPr/>
        </p:nvPicPr>
        <p:blipFill>
          <a:blip r:embed="rId3">
            <a:alphaModFix/>
          </a:blip>
          <a:stretch>
            <a:fillRect/>
          </a:stretch>
        </p:blipFill>
        <p:spPr>
          <a:xfrm>
            <a:off x="260275" y="445025"/>
            <a:ext cx="8572025" cy="4123850"/>
          </a:xfrm>
          <a:prstGeom prst="rect">
            <a:avLst/>
          </a:prstGeom>
          <a:noFill/>
          <a:ln>
            <a:noFill/>
          </a:ln>
        </p:spPr>
      </p:pic>
      <p:sp>
        <p:nvSpPr>
          <p:cNvPr id="985" name="Google Shape;985;p154"/>
          <p:cNvSpPr txBox="1"/>
          <p:nvPr/>
        </p:nvSpPr>
        <p:spPr>
          <a:xfrm>
            <a:off x="3557075" y="3135675"/>
            <a:ext cx="1921200" cy="6156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where useEffect is used.</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Basically Creating, retrieving, updating and deleting the record such a operations are performed on data i.e CURD operations for REST API.</a:t>
            </a:r>
            <a:endParaRPr sz="1800"/>
          </a:p>
        </p:txBody>
      </p:sp>
      <p:sp>
        <p:nvSpPr>
          <p:cNvPr id="991" name="Google Shape;991;p1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2" name="Google Shape;992;p155"/>
          <p:cNvPicPr preferRelativeResize="0"/>
          <p:nvPr/>
        </p:nvPicPr>
        <p:blipFill>
          <a:blip r:embed="rId3">
            <a:alphaModFix/>
          </a:blip>
          <a:stretch>
            <a:fillRect/>
          </a:stretch>
        </p:blipFill>
        <p:spPr>
          <a:xfrm>
            <a:off x="311700" y="1152475"/>
            <a:ext cx="8315750" cy="3991024"/>
          </a:xfrm>
          <a:prstGeom prst="rect">
            <a:avLst/>
          </a:prstGeom>
          <a:noFill/>
          <a:ln>
            <a:noFill/>
          </a:ln>
        </p:spPr>
      </p:pic>
      <p:sp>
        <p:nvSpPr>
          <p:cNvPr id="993" name="Google Shape;993;p155"/>
          <p:cNvSpPr txBox="1"/>
          <p:nvPr/>
        </p:nvSpPr>
        <p:spPr>
          <a:xfrm>
            <a:off x="4982375" y="2478800"/>
            <a:ext cx="3743100" cy="12621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couple of routes are available for API’s.  </a:t>
            </a:r>
            <a:endParaRPr/>
          </a:p>
          <a:p>
            <a:pPr indent="0" lvl="0" marL="0" rtl="0" algn="l">
              <a:spcBef>
                <a:spcPts val="0"/>
              </a:spcBef>
              <a:spcAft>
                <a:spcPts val="0"/>
              </a:spcAft>
              <a:buNone/>
            </a:pPr>
            <a:r>
              <a:rPr lang="en"/>
              <a:t>First we will see how can we perform get?</a:t>
            </a:r>
            <a:endParaRPr/>
          </a:p>
          <a:p>
            <a:pPr indent="0" lvl="0" marL="0" rtl="0" algn="l">
              <a:spcBef>
                <a:spcPts val="0"/>
              </a:spcBef>
              <a:spcAft>
                <a:spcPts val="0"/>
              </a:spcAft>
              <a:buNone/>
            </a:pPr>
            <a:r>
              <a:rPr lang="en"/>
              <a:t>This indicates that if we hit this route or this endpoint /posts then we should get  all the data w.r.to post over here. </a:t>
            </a:r>
            <a:endParaRPr/>
          </a:p>
        </p:txBody>
      </p:sp>
      <p:sp>
        <p:nvSpPr>
          <p:cNvPr id="994" name="Google Shape;994;p155"/>
          <p:cNvSpPr/>
          <p:nvPr/>
        </p:nvSpPr>
        <p:spPr>
          <a:xfrm flipH="1" rot="10800000">
            <a:off x="3693400" y="3185125"/>
            <a:ext cx="1264200" cy="260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800" u="sng">
                <a:solidFill>
                  <a:schemeClr val="accent5"/>
                </a:solidFill>
                <a:hlinkClick r:id="rId3">
                  <a:extLst>
                    <a:ext uri="{A12FA001-AC4F-418D-AE19-62706E023703}">
                      <ahyp:hlinkClr val="tx"/>
                    </a:ext>
                  </a:extLst>
                </a:hlinkClick>
              </a:rPr>
              <a:t>https://jsonplaceholder.typicode.com/photos</a:t>
            </a:r>
            <a:endParaRPr/>
          </a:p>
          <a:p>
            <a:pPr indent="0" lvl="0" marL="0" rtl="0" algn="l">
              <a:lnSpc>
                <a:spcPct val="115000"/>
              </a:lnSpc>
              <a:spcBef>
                <a:spcPts val="1200"/>
              </a:spcBef>
              <a:spcAft>
                <a:spcPts val="1200"/>
              </a:spcAft>
              <a:buClr>
                <a:schemeClr val="dk1"/>
              </a:buClr>
              <a:buSzPct val="39285"/>
              <a:buFont typeface="Arial"/>
              <a:buNone/>
            </a:pPr>
            <a:r>
              <a:t/>
            </a:r>
            <a:endParaRPr/>
          </a:p>
        </p:txBody>
      </p:sp>
      <p:sp>
        <p:nvSpPr>
          <p:cNvPr id="1000" name="Google Shape;1000;p1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First thing we will do is try to fetch result and display it on console.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57"/>
          <p:cNvSpPr txBox="1"/>
          <p:nvPr>
            <p:ph type="title"/>
          </p:nvPr>
        </p:nvSpPr>
        <p:spPr>
          <a:xfrm>
            <a:off x="311700" y="99150"/>
            <a:ext cx="8520600" cy="9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https://www.flipkart.com/</a:t>
            </a:r>
            <a:endParaRPr/>
          </a:p>
          <a:p>
            <a:pPr indent="0" lvl="0" marL="0" rtl="0" algn="l">
              <a:spcBef>
                <a:spcPts val="0"/>
              </a:spcBef>
              <a:spcAft>
                <a:spcPts val="0"/>
              </a:spcAft>
              <a:buNone/>
            </a:pPr>
            <a:r>
              <a:t/>
            </a:r>
            <a:endParaRPr/>
          </a:p>
        </p:txBody>
      </p:sp>
      <p:sp>
        <p:nvSpPr>
          <p:cNvPr id="1006" name="Google Shape;1006;p1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7" name="Google Shape;1007;p157"/>
          <p:cNvPicPr preferRelativeResize="0"/>
          <p:nvPr/>
        </p:nvPicPr>
        <p:blipFill>
          <a:blip r:embed="rId4">
            <a:alphaModFix/>
          </a:blip>
          <a:stretch>
            <a:fillRect/>
          </a:stretch>
        </p:blipFill>
        <p:spPr>
          <a:xfrm>
            <a:off x="0" y="619699"/>
            <a:ext cx="9144001" cy="44682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3" name="Google Shape;1013;p1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4" name="Google Shape;1014;p158"/>
          <p:cNvPicPr preferRelativeResize="0"/>
          <p:nvPr/>
        </p:nvPicPr>
        <p:blipFill>
          <a:blip r:embed="rId3">
            <a:alphaModFix/>
          </a:blip>
          <a:stretch>
            <a:fillRect/>
          </a:stretch>
        </p:blipFill>
        <p:spPr>
          <a:xfrm>
            <a:off x="71438" y="0"/>
            <a:ext cx="9001125" cy="5143500"/>
          </a:xfrm>
          <a:prstGeom prst="rect">
            <a:avLst/>
          </a:prstGeom>
          <a:noFill/>
          <a:ln>
            <a:noFill/>
          </a:ln>
        </p:spPr>
      </p:pic>
      <p:sp>
        <p:nvSpPr>
          <p:cNvPr id="1015" name="Google Shape;1015;p158"/>
          <p:cNvSpPr txBox="1"/>
          <p:nvPr/>
        </p:nvSpPr>
        <p:spPr>
          <a:xfrm>
            <a:off x="4387475" y="2801050"/>
            <a:ext cx="3259500" cy="8313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Inside preview we can see the background color as ##, this is where useEffect come into the picture.</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1" name="Google Shape;1021;p159"/>
          <p:cNvSpPr txBox="1"/>
          <p:nvPr>
            <p:ph idx="1" type="body"/>
          </p:nvPr>
        </p:nvSpPr>
        <p:spPr>
          <a:xfrm>
            <a:off x="311700" y="1152475"/>
            <a:ext cx="8520600" cy="3416400"/>
          </a:xfrm>
          <a:prstGeom prst="rect">
            <a:avLst/>
          </a:prstGeom>
          <a:solidFill>
            <a:srgbClr val="FFFFFF"/>
          </a:solidFill>
        </p:spPr>
        <p:txBody>
          <a:bodyPr anchorCtr="0" anchor="t" bIns="91425" lIns="91425" spcFirstLastPara="1" rIns="91425" wrap="square" tIns="91425">
            <a:normAutofit/>
          </a:bodyPr>
          <a:lstStyle/>
          <a:p>
            <a:pPr indent="0" lvl="0" marL="0" rtl="0" algn="l">
              <a:spcBef>
                <a:spcPts val="0"/>
              </a:spcBef>
              <a:spcAft>
                <a:spcPts val="0"/>
              </a:spcAft>
              <a:buNone/>
            </a:pPr>
            <a:r>
              <a:rPr lang="en"/>
              <a:t>Whenever your component gets mounted then use useEffects, to do the further computation.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For more details :</a:t>
            </a:r>
            <a:endParaRPr/>
          </a:p>
          <a:p>
            <a:pPr indent="0" lvl="0" marL="0" rtl="0" algn="l">
              <a:spcBef>
                <a:spcPts val="1200"/>
              </a:spcBef>
              <a:spcAft>
                <a:spcPts val="0"/>
              </a:spcAft>
              <a:buNone/>
            </a:pPr>
            <a:r>
              <a:rPr lang="en" u="sng">
                <a:solidFill>
                  <a:schemeClr val="hlink"/>
                </a:solidFill>
                <a:hlinkClick r:id="rId3"/>
              </a:rPr>
              <a:t>https://reactjs.org/docs/hooks-intro.html</a:t>
            </a:r>
            <a:endParaRPr/>
          </a:p>
          <a:p>
            <a:pPr indent="0" lvl="0" marL="0" rtl="0" algn="l">
              <a:spcBef>
                <a:spcPts val="1200"/>
              </a:spcBef>
              <a:spcAft>
                <a:spcPts val="1200"/>
              </a:spcAft>
              <a:buNone/>
            </a:pPr>
            <a:r>
              <a:rPr lang="en"/>
              <a:t>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7" name="Google Shape;1027;p1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marR="0" rtl="0" algn="l">
              <a:lnSpc>
                <a:spcPct val="150000"/>
              </a:lnSpc>
              <a:spcBef>
                <a:spcPts val="0"/>
              </a:spcBef>
              <a:spcAft>
                <a:spcPts val="0"/>
              </a:spcAft>
              <a:buNone/>
            </a:pPr>
            <a:r>
              <a:t/>
            </a:r>
            <a:endParaRPr/>
          </a:p>
          <a:p>
            <a:pPr indent="-342900" lvl="0" marL="457200" marR="0" rtl="0" algn="l">
              <a:lnSpc>
                <a:spcPct val="150000"/>
              </a:lnSpc>
              <a:spcBef>
                <a:spcPts val="1200"/>
              </a:spcBef>
              <a:spcAft>
                <a:spcPts val="0"/>
              </a:spcAft>
              <a:buSzPts val="1800"/>
              <a:buChar char="●"/>
            </a:pPr>
            <a:r>
              <a:rPr lang="en"/>
              <a:t>Simple Single page applications- (To-do List)</a:t>
            </a:r>
            <a:endParaRPr sz="2700">
              <a:solidFill>
                <a:schemeClr val="dk1"/>
              </a:solidFill>
            </a:endParaRPr>
          </a:p>
          <a:p>
            <a:pPr indent="0" lvl="0" marL="457200" rtl="0" algn="l">
              <a:lnSpc>
                <a:spcPct val="150000"/>
              </a:lnSpc>
              <a:spcBef>
                <a:spcPts val="1200"/>
              </a:spcBef>
              <a:spcAft>
                <a:spcPts val="0"/>
              </a:spcAft>
              <a:buNone/>
            </a:pPr>
            <a:r>
              <a:t/>
            </a:r>
            <a:endParaRPr sz="2700">
              <a:solidFill>
                <a:schemeClr val="dk1"/>
              </a:solidFill>
            </a:endParaRPr>
          </a:p>
          <a:p>
            <a:pPr indent="0" lvl="0" marL="0" rtl="0" algn="l">
              <a:lnSpc>
                <a:spcPct val="150000"/>
              </a:lnSpc>
              <a:spcBef>
                <a:spcPts val="0"/>
              </a:spcBef>
              <a:spcAft>
                <a:spcPts val="0"/>
              </a:spcAft>
              <a:buNone/>
            </a:pPr>
            <a:r>
              <a:t/>
            </a:r>
            <a:endParaRPr sz="1700"/>
          </a:p>
          <a:p>
            <a:pPr indent="0" lvl="0" marL="0" rtl="0" algn="l">
              <a:lnSpc>
                <a:spcPct val="150000"/>
              </a:lnSpc>
              <a:spcBef>
                <a:spcPts val="1200"/>
              </a:spcBef>
              <a:spcAft>
                <a:spcPts val="1200"/>
              </a:spcAft>
              <a:buNone/>
            </a:pPr>
            <a:r>
              <a:t/>
            </a:r>
            <a:endParaRPr sz="17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3" name="Google Shape;1033;p1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Java and Javascript are two different aspects, Java came into picture in 1995 and javascript in 1996. Java, C++,C#, Ruby are all based on object oriented programming and mother of all this language is C. C is a procedural based language.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Who is mother of Javascript ?</a:t>
            </a:r>
            <a:endParaRPr/>
          </a:p>
          <a:p>
            <a:pPr indent="0" lvl="0" marL="0" rtl="0" algn="l">
              <a:spcBef>
                <a:spcPts val="1200"/>
              </a:spcBef>
              <a:spcAft>
                <a:spcPts val="1200"/>
              </a:spcAft>
              <a:buNone/>
            </a:pPr>
            <a:r>
              <a:rPr lang="en"/>
              <a:t>Before javascript we were having Livescript, </a:t>
            </a:r>
            <a:r>
              <a:rPr b="1" lang="en"/>
              <a:t>Brendan Eich</a:t>
            </a:r>
            <a:r>
              <a:rPr lang="en"/>
              <a:t> created JavaScript in 1996. He was a master of two languages scheme and self language, here scheme is functional based programming and self is prototype based programming.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a:solidFill>
            <a:srgbClr val="D9EAD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Callback</a:t>
            </a:r>
            <a:r>
              <a:rPr lang="en"/>
              <a:t> Refs</a:t>
            </a:r>
            <a:endParaRPr/>
          </a:p>
        </p:txBody>
      </p:sp>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275"/>
              <a:buFont typeface="Arial"/>
              <a:buNone/>
            </a:pPr>
            <a:r>
              <a:rPr lang="en" sz="1325">
                <a:solidFill>
                  <a:schemeClr val="dk1"/>
                </a:solidFill>
                <a:latin typeface="Roboto"/>
                <a:ea typeface="Roboto"/>
                <a:cs typeface="Roboto"/>
                <a:sym typeface="Roboto"/>
              </a:rPr>
              <a:t>React also supports another way to use/set refs called “callback refs”, which gives more fine-grain/more  control over when refs are set and unset.</a:t>
            </a:r>
            <a:endParaRPr sz="1325">
              <a:solidFill>
                <a:schemeClr val="dk1"/>
              </a:solidFill>
              <a:latin typeface="Roboto"/>
              <a:ea typeface="Roboto"/>
              <a:cs typeface="Roboto"/>
              <a:sym typeface="Roboto"/>
            </a:endParaRPr>
          </a:p>
          <a:p>
            <a:pPr indent="0" lvl="0" marL="0" rtl="0" algn="l">
              <a:lnSpc>
                <a:spcPct val="115000"/>
              </a:lnSpc>
              <a:spcBef>
                <a:spcPts val="2300"/>
              </a:spcBef>
              <a:spcAft>
                <a:spcPts val="0"/>
              </a:spcAft>
              <a:buSzPts val="275"/>
              <a:buNone/>
            </a:pPr>
            <a:r>
              <a:rPr lang="en" sz="1325">
                <a:solidFill>
                  <a:schemeClr val="dk1"/>
                </a:solidFill>
                <a:latin typeface="Roboto"/>
                <a:ea typeface="Roboto"/>
                <a:cs typeface="Roboto"/>
                <a:sym typeface="Roboto"/>
              </a:rPr>
              <a:t>Instead of passing a </a:t>
            </a:r>
            <a:r>
              <a:rPr lang="en" sz="1300">
                <a:solidFill>
                  <a:srgbClr val="1A1A1A"/>
                </a:solidFill>
                <a:latin typeface="Consolas"/>
                <a:ea typeface="Consolas"/>
                <a:cs typeface="Consolas"/>
                <a:sym typeface="Consolas"/>
              </a:rPr>
              <a:t>ref</a:t>
            </a:r>
            <a:r>
              <a:rPr lang="en" sz="1325">
                <a:solidFill>
                  <a:schemeClr val="dk1"/>
                </a:solidFill>
                <a:latin typeface="Roboto"/>
                <a:ea typeface="Roboto"/>
                <a:cs typeface="Roboto"/>
                <a:sym typeface="Roboto"/>
              </a:rPr>
              <a:t> attribute created by </a:t>
            </a:r>
            <a:r>
              <a:rPr lang="en" sz="1300">
                <a:solidFill>
                  <a:srgbClr val="1A1A1A"/>
                </a:solidFill>
                <a:latin typeface="Consolas"/>
                <a:ea typeface="Consolas"/>
                <a:cs typeface="Consolas"/>
                <a:sym typeface="Consolas"/>
              </a:rPr>
              <a:t>createRef()</a:t>
            </a:r>
            <a:r>
              <a:rPr lang="en" sz="1325">
                <a:solidFill>
                  <a:schemeClr val="dk1"/>
                </a:solidFill>
                <a:latin typeface="Roboto"/>
                <a:ea typeface="Roboto"/>
                <a:cs typeface="Roboto"/>
                <a:sym typeface="Roboto"/>
              </a:rPr>
              <a:t>, React allows a way to create refs by passing a callback function to the ref attribute of a component.) to you pass a function. The function receives the React component instance or HTML DOM element as its argument, which can be stored and accessed elsewhere.</a:t>
            </a:r>
            <a:endParaRPr sz="1325">
              <a:solidFill>
                <a:schemeClr val="dk1"/>
              </a:solidFill>
              <a:latin typeface="Roboto"/>
              <a:ea typeface="Roboto"/>
              <a:cs typeface="Roboto"/>
              <a:sym typeface="Roboto"/>
            </a:endParaRPr>
          </a:p>
          <a:p>
            <a:pPr indent="0" lvl="0" marL="0" rtl="0" algn="l">
              <a:lnSpc>
                <a:spcPct val="115000"/>
              </a:lnSpc>
              <a:spcBef>
                <a:spcPts val="2300"/>
              </a:spcBef>
              <a:spcAft>
                <a:spcPts val="0"/>
              </a:spcAft>
              <a:buSzPts val="275"/>
              <a:buNone/>
            </a:pPr>
            <a:r>
              <a:rPr lang="en" sz="1325">
                <a:solidFill>
                  <a:schemeClr val="dk1"/>
                </a:solidFill>
                <a:latin typeface="Roboto"/>
                <a:ea typeface="Roboto"/>
                <a:cs typeface="Roboto"/>
                <a:sym typeface="Roboto"/>
              </a:rPr>
              <a:t>It looks like this  </a:t>
            </a:r>
            <a:r>
              <a:rPr lang="en" sz="1325">
                <a:solidFill>
                  <a:schemeClr val="dk1"/>
                </a:solidFill>
                <a:latin typeface="Roboto"/>
                <a:ea typeface="Roboto"/>
                <a:cs typeface="Roboto"/>
                <a:sym typeface="Roboto"/>
              </a:rPr>
              <a:t>&lt;input   type="text"   ref= {this.setInputRef} /&gt;      or</a:t>
            </a:r>
            <a:endParaRPr sz="1325">
              <a:solidFill>
                <a:schemeClr val="dk1"/>
              </a:solidFill>
              <a:latin typeface="Roboto"/>
              <a:ea typeface="Roboto"/>
              <a:cs typeface="Roboto"/>
              <a:sym typeface="Roboto"/>
            </a:endParaRPr>
          </a:p>
          <a:p>
            <a:pPr indent="0" lvl="0" marL="0" rtl="0" algn="l">
              <a:lnSpc>
                <a:spcPct val="115000"/>
              </a:lnSpc>
              <a:spcBef>
                <a:spcPts val="2300"/>
              </a:spcBef>
              <a:spcAft>
                <a:spcPts val="0"/>
              </a:spcAft>
              <a:buSzPts val="275"/>
              <a:buNone/>
            </a:pPr>
            <a:r>
              <a:rPr lang="en" sz="1325">
                <a:solidFill>
                  <a:schemeClr val="dk1"/>
                </a:solidFill>
                <a:latin typeface="Roboto"/>
                <a:ea typeface="Roboto"/>
                <a:cs typeface="Roboto"/>
                <a:sym typeface="Roboto"/>
              </a:rPr>
              <a:t>&lt;input   type="text"   ref= {element =&gt; this.callRefInput = element} /&gt;</a:t>
            </a:r>
            <a:endParaRPr sz="1325">
              <a:solidFill>
                <a:schemeClr val="dk1"/>
              </a:solidFill>
              <a:latin typeface="Roboto"/>
              <a:ea typeface="Roboto"/>
              <a:cs typeface="Roboto"/>
              <a:sym typeface="Roboto"/>
            </a:endParaRPr>
          </a:p>
          <a:p>
            <a:pPr indent="0" lvl="0" marL="0" rtl="0" algn="l">
              <a:lnSpc>
                <a:spcPct val="115000"/>
              </a:lnSpc>
              <a:spcBef>
                <a:spcPts val="2300"/>
              </a:spcBef>
              <a:spcAft>
                <a:spcPts val="0"/>
              </a:spcAft>
              <a:buClr>
                <a:schemeClr val="dk1"/>
              </a:buClr>
              <a:buSzPts val="275"/>
              <a:buFont typeface="Arial"/>
              <a:buNone/>
            </a:pPr>
            <a:r>
              <a:rPr lang="en" sz="1325">
                <a:solidFill>
                  <a:schemeClr val="dk1"/>
                </a:solidFill>
                <a:latin typeface="Roboto"/>
                <a:ea typeface="Roboto"/>
                <a:cs typeface="Roboto"/>
                <a:sym typeface="Roboto"/>
              </a:rPr>
              <a:t>The example below implements a common pattern: using the </a:t>
            </a:r>
            <a:r>
              <a:rPr lang="en" sz="1300">
                <a:solidFill>
                  <a:srgbClr val="1A1A1A"/>
                </a:solidFill>
                <a:latin typeface="Consolas"/>
                <a:ea typeface="Consolas"/>
                <a:cs typeface="Consolas"/>
                <a:sym typeface="Consolas"/>
              </a:rPr>
              <a:t>ref</a:t>
            </a:r>
            <a:r>
              <a:rPr lang="en" sz="1325">
                <a:solidFill>
                  <a:schemeClr val="dk1"/>
                </a:solidFill>
                <a:latin typeface="Roboto"/>
                <a:ea typeface="Roboto"/>
                <a:cs typeface="Roboto"/>
                <a:sym typeface="Roboto"/>
              </a:rPr>
              <a:t> callback to store a reference to a DOM node in an instance property.</a:t>
            </a:r>
            <a:endParaRPr sz="1325">
              <a:solidFill>
                <a:schemeClr val="dk1"/>
              </a:solidFill>
              <a:latin typeface="Roboto"/>
              <a:ea typeface="Roboto"/>
              <a:cs typeface="Roboto"/>
              <a:sym typeface="Roboto"/>
            </a:endParaRPr>
          </a:p>
          <a:p>
            <a:pPr indent="0" lvl="0" marL="0" rtl="0" algn="l">
              <a:lnSpc>
                <a:spcPct val="115000"/>
              </a:lnSpc>
              <a:spcBef>
                <a:spcPts val="0"/>
              </a:spcBef>
              <a:spcAft>
                <a:spcPts val="1200"/>
              </a:spcAft>
              <a:buSzPts val="275"/>
              <a:buNone/>
            </a:pPr>
            <a:r>
              <a:t/>
            </a:r>
            <a:endParaRPr sz="145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9" name="Google Shape;1039;p1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Mosaic was the first browser came into world, which was a static web browser. Static means there is no continuous data, we can not change data, it’s totally static web browser. We have netscape company having Netscape Navigator so they decided to make dynamic web browser, so here </a:t>
            </a:r>
            <a:r>
              <a:rPr b="1" lang="en"/>
              <a:t>Brendan Eich </a:t>
            </a:r>
            <a:r>
              <a:rPr lang="en"/>
              <a:t>who created and used  Livescript language  for the Netscape Navigator to make it dynamic.</a:t>
            </a:r>
            <a:endParaRPr/>
          </a:p>
          <a:p>
            <a:pPr indent="0" lvl="0" marL="0" rtl="0" algn="l">
              <a:spcBef>
                <a:spcPts val="1200"/>
              </a:spcBef>
              <a:spcAft>
                <a:spcPts val="0"/>
              </a:spcAft>
              <a:buNone/>
            </a:pPr>
            <a:r>
              <a:rPr lang="en"/>
              <a:t>At the same time OOP came into market so he took syntax of java not the concept of java, and added functional based and prototype based programming to make script called as Livescript. Because of syntax of java he has converted the name of LIvescript to Javascript. </a:t>
            </a:r>
            <a:endParaRPr/>
          </a:p>
          <a:p>
            <a:pPr indent="0" lvl="0" marL="0" rtl="0" algn="l">
              <a:spcBef>
                <a:spcPts val="1200"/>
              </a:spcBef>
              <a:spcAft>
                <a:spcPts val="1200"/>
              </a:spcAft>
              <a:buNone/>
            </a:pPr>
            <a:r>
              <a:rPr lang="en"/>
              <a:t>Now there was one company called as Microsoft, that has browser called as MS IE (Internet Explorer). Now this IE having VBScript as programming language.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45" name="Google Shape;1045;p1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When we compare VBScript and JavaScript, VBSCript is Kid and Javascript is Dad in the market. Now to make a compatible with javascript Microsoft came up with programming language called as JScript. JScript is a clone of Javascript, that’s the reason Microsoft is called in the market as Anu Malik, because he made a clone of javascript. But obviously as it is a clone it is not going to be successful.</a:t>
            </a:r>
            <a:endParaRPr/>
          </a:p>
          <a:p>
            <a:pPr indent="0" lvl="0" marL="0" rtl="0" algn="l">
              <a:spcBef>
                <a:spcPts val="1200"/>
              </a:spcBef>
              <a:spcAft>
                <a:spcPts val="1200"/>
              </a:spcAft>
              <a:buNone/>
            </a:pPr>
            <a:r>
              <a:rPr lang="en"/>
              <a:t>So at the end we have only one and only competitor  for javascript is javascript itself.  Now in 1995 and 1996 was era where people were having computers oe systems which were having less hardware at the client side, and this javascript was written for client side scripting and in this era the hardware was not at particular level where we can push load from server to client, where as this java, PHP is basically for server based and we had lot of stuff at server side. Now in 2007 there was  a drastic change in hardware, i5, i7,core to duel so on and so forth. This was a power of hardware at client side, now we can adjust/push  server side load at client side so that at the client side we can able to handle many of the things, at that time server will be free for another stuff, and this is how framework came into picture and in 2007 one major aspect came that is called ECMA ekmaa (</a:t>
            </a:r>
            <a:r>
              <a:rPr b="1" lang="en" sz="1200">
                <a:solidFill>
                  <a:srgbClr val="202124"/>
                </a:solidFill>
                <a:highlight>
                  <a:srgbClr val="FFFFFF"/>
                </a:highlight>
              </a:rPr>
              <a:t>European Computer Manufacturer's Association) </a:t>
            </a:r>
            <a:r>
              <a:rPr lang="en"/>
              <a:t>which was a standard came into market, and in 1st jan 2020 ES6 came into the market, which we have studied in 2nd chapter.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1" name="Google Shape;1051;p1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2" name="Google Shape;1052;p164"/>
          <p:cNvPicPr preferRelativeResize="0"/>
          <p:nvPr/>
        </p:nvPicPr>
        <p:blipFill>
          <a:blip r:embed="rId3">
            <a:alphaModFix/>
          </a:blip>
          <a:stretch>
            <a:fillRect/>
          </a:stretch>
        </p:blipFill>
        <p:spPr>
          <a:xfrm>
            <a:off x="0" y="315203"/>
            <a:ext cx="9143999" cy="451309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8" name="Google Shape;1058;p1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After that Netscape Navigator change it’s name to mozilla browser, all this stuff written in javascript that’s the reason it is called MDN (</a:t>
            </a:r>
            <a:r>
              <a:rPr b="1" lang="en" sz="1400">
                <a:solidFill>
                  <a:srgbClr val="202124"/>
                </a:solidFill>
                <a:highlight>
                  <a:srgbClr val="FFFFFF"/>
                </a:highlight>
              </a:rPr>
              <a:t>the Mozilla Developer Network</a:t>
            </a:r>
            <a:r>
              <a:rPr b="1" lang="en" sz="1200">
                <a:solidFill>
                  <a:srgbClr val="202124"/>
                </a:solidFill>
                <a:highlight>
                  <a:srgbClr val="FFFFFF"/>
                </a:highlight>
              </a:rPr>
              <a:t>) </a:t>
            </a:r>
            <a:r>
              <a:rPr lang="en"/>
              <a:t>Javascript, which having whole tutorial of javascript, </a:t>
            </a:r>
            <a:endParaRPr/>
          </a:p>
          <a:p>
            <a:pPr indent="0" lvl="0" marL="0" rtl="0" algn="l">
              <a:spcBef>
                <a:spcPts val="1200"/>
              </a:spcBef>
              <a:spcAft>
                <a:spcPts val="0"/>
              </a:spcAft>
              <a:buNone/>
            </a:pPr>
            <a:r>
              <a:rPr lang="en"/>
              <a:t>ES2020 came up with ECMA standard, so </a:t>
            </a:r>
            <a:r>
              <a:rPr b="1" lang="en" sz="1400">
                <a:solidFill>
                  <a:srgbClr val="202124"/>
                </a:solidFill>
                <a:highlight>
                  <a:srgbClr val="FFFFFF"/>
                </a:highlight>
              </a:rPr>
              <a:t>Mozilla , Microsoft IE registered in ECMA, </a:t>
            </a:r>
            <a:r>
              <a:rPr lang="en"/>
              <a:t>so ultimatilly  all the browser register themself to ECMA</a:t>
            </a:r>
            <a:r>
              <a:rPr b="1" lang="en" sz="1400">
                <a:solidFill>
                  <a:srgbClr val="202124"/>
                </a:solidFill>
                <a:highlight>
                  <a:srgbClr val="FFFFFF"/>
                </a:highlight>
              </a:rPr>
              <a:t>. </a:t>
            </a:r>
            <a:endParaRPr b="1" sz="1400">
              <a:solidFill>
                <a:srgbClr val="202124"/>
              </a:solidFill>
              <a:highlight>
                <a:srgbClr val="FFFFFF"/>
              </a:highlight>
            </a:endParaRPr>
          </a:p>
          <a:p>
            <a:pPr indent="0" lvl="0" marL="0" rtl="0" algn="l">
              <a:spcBef>
                <a:spcPts val="1200"/>
              </a:spcBef>
              <a:spcAft>
                <a:spcPts val="0"/>
              </a:spcAft>
              <a:buNone/>
            </a:pPr>
            <a:r>
              <a:rPr b="1" lang="en" sz="1400">
                <a:solidFill>
                  <a:srgbClr val="202124"/>
                </a:solidFill>
                <a:highlight>
                  <a:srgbClr val="FFFFFF"/>
                </a:highlight>
              </a:rPr>
              <a:t>Example:-</a:t>
            </a:r>
            <a:r>
              <a:rPr lang="en"/>
              <a:t> If you are manufacturing a car then we have register with registry organisation to follow the standards, for car BS is std. And for browser ECMA is std. </a:t>
            </a:r>
            <a:endParaRPr/>
          </a:p>
          <a:p>
            <a:pPr indent="0" lvl="0" marL="0" rtl="0" algn="l">
              <a:spcBef>
                <a:spcPts val="1200"/>
              </a:spcBef>
              <a:spcAft>
                <a:spcPts val="1200"/>
              </a:spcAft>
              <a:buNone/>
            </a:pPr>
            <a:r>
              <a:rPr lang="en"/>
              <a:t>Now whatever std. Comes into ECMA is 1st come into chromium, then chrome canary browser then after successfully tested in above two it will come into chrome which we are using, this is what now  actually happening in the world not in 1997,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4" name="Google Shape;1064;p1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compiler and interpreter we required browser, There are different engines, we have V8 fastest engine in chrome, Firefox FF having spider Monkey, for IE explorer we have chakra available etc..</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3"/>
              </a:rPr>
              <a:t>https://en.wikipedia.org/wiki/Brendan_Eich</a:t>
            </a:r>
            <a:endParaRPr/>
          </a:p>
          <a:p>
            <a:pPr indent="0" lvl="0" marL="0" rtl="0" algn="l">
              <a:spcBef>
                <a:spcPts val="1200"/>
              </a:spcBef>
              <a:spcAft>
                <a:spcPts val="0"/>
              </a:spcAft>
              <a:buNone/>
            </a:pPr>
            <a:r>
              <a:rPr lang="en" sz="1050">
                <a:solidFill>
                  <a:srgbClr val="202122"/>
                </a:solidFill>
                <a:highlight>
                  <a:srgbClr val="FFFFFF"/>
                </a:highlight>
              </a:rPr>
              <a:t>CEO of </a:t>
            </a:r>
            <a:r>
              <a:rPr lang="en" sz="1050">
                <a:solidFill>
                  <a:srgbClr val="0645AD"/>
                </a:solidFill>
                <a:highlight>
                  <a:srgbClr val="FFFFFF"/>
                </a:highlight>
                <a:uFill>
                  <a:noFill/>
                </a:uFill>
                <a:hlinkClick r:id="rId4">
                  <a:extLst>
                    <a:ext uri="{A12FA001-AC4F-418D-AE19-62706E023703}">
                      <ahyp:hlinkClr val="tx"/>
                    </a:ext>
                  </a:extLst>
                </a:hlinkClick>
              </a:rPr>
              <a:t>Brave Software</a:t>
            </a:r>
            <a:r>
              <a:rPr lang="en" sz="1050">
                <a:solidFill>
                  <a:srgbClr val="202122"/>
                </a:solidFill>
                <a:highlight>
                  <a:srgbClr val="FFFFFF"/>
                </a:highlight>
              </a:rPr>
              <a:t>.</a:t>
            </a:r>
            <a:endParaRPr sz="1050">
              <a:solidFill>
                <a:srgbClr val="202122"/>
              </a:solidFill>
              <a:highlight>
                <a:srgbClr val="FFFFFF"/>
              </a:highlight>
            </a:endParaRPr>
          </a:p>
          <a:p>
            <a:pPr indent="0" lvl="0" marL="0" rtl="0" algn="l">
              <a:spcBef>
                <a:spcPts val="1200"/>
              </a:spcBef>
              <a:spcAft>
                <a:spcPts val="1200"/>
              </a:spcAft>
              <a:buNone/>
            </a:pPr>
            <a:r>
              <a:rPr lang="en" sz="1050">
                <a:solidFill>
                  <a:srgbClr val="202122"/>
                </a:solidFill>
                <a:highlight>
                  <a:srgbClr val="FFFFFF"/>
                </a:highlight>
              </a:rPr>
              <a:t>Brave browser is purely written in javascript, so whatever ECMA std. Is going to come up in the market today and tomorrow it is going to picked up by this particular browser immediately, that means whatever we are developing the programs flux, react.. etc. all this stuff if we want to run it very nicely then the recommandation goes for the Brave Browser, Google chrome, </a:t>
            </a:r>
            <a:endParaRPr sz="1050">
              <a:solidFill>
                <a:srgbClr val="202122"/>
              </a:solidFill>
              <a:highlight>
                <a:srgbClr val="FFFFFF"/>
              </a:highlight>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0" name="Google Shape;1070;p1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1" name="Google Shape;1071;p167"/>
          <p:cNvPicPr preferRelativeResize="0"/>
          <p:nvPr/>
        </p:nvPicPr>
        <p:blipFill>
          <a:blip r:embed="rId3">
            <a:alphaModFix/>
          </a:blip>
          <a:stretch>
            <a:fillRect/>
          </a:stretch>
        </p:blipFill>
        <p:spPr>
          <a:xfrm>
            <a:off x="0" y="754673"/>
            <a:ext cx="9144001" cy="3634154"/>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7" name="Google Shape;1077;p1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8" name="Google Shape;1078;p168"/>
          <p:cNvPicPr preferRelativeResize="0"/>
          <p:nvPr/>
        </p:nvPicPr>
        <p:blipFill>
          <a:blip r:embed="rId3">
            <a:alphaModFix/>
          </a:blip>
          <a:stretch>
            <a:fillRect/>
          </a:stretch>
        </p:blipFill>
        <p:spPr>
          <a:xfrm>
            <a:off x="723900" y="595313"/>
            <a:ext cx="8001000" cy="42576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4" name="Google Shape;1084;p1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Now here we are talking about functional based programming, where function is going to create object, function is calling function, here we have to think functional based programming not the object oriented programming where a class is going to create object and here function is going to create object. This is difference between OOP and Javascript.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0"/>
          <p:cNvSpPr txBox="1"/>
          <p:nvPr>
            <p:ph type="title"/>
          </p:nvPr>
        </p:nvSpPr>
        <p:spPr>
          <a:xfrm>
            <a:off x="311700" y="445025"/>
            <a:ext cx="8520600" cy="572700"/>
          </a:xfrm>
          <a:prstGeom prst="rect">
            <a:avLst/>
          </a:prstGeom>
          <a:solidFill>
            <a:srgbClr val="D9EAD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 Based Programming</a:t>
            </a:r>
            <a:endParaRPr/>
          </a:p>
        </p:txBody>
      </p:sp>
      <p:sp>
        <p:nvSpPr>
          <p:cNvPr id="1090" name="Google Shape;1090;p1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Promise:- Visit to dominos</a:t>
            </a:r>
            <a:endParaRPr/>
          </a:p>
          <a:p>
            <a:pPr indent="0" lvl="0" marL="0" rtl="0" algn="l">
              <a:spcBef>
                <a:spcPts val="1200"/>
              </a:spcBef>
              <a:spcAft>
                <a:spcPts val="1200"/>
              </a:spcAft>
              <a:buNone/>
            </a:pPr>
            <a:r>
              <a:t/>
            </a:r>
            <a:endParaRPr/>
          </a:p>
        </p:txBody>
      </p:sp>
      <p:pic>
        <p:nvPicPr>
          <p:cNvPr id="1091" name="Google Shape;1091;p170"/>
          <p:cNvPicPr preferRelativeResize="0"/>
          <p:nvPr/>
        </p:nvPicPr>
        <p:blipFill>
          <a:blip r:embed="rId3">
            <a:alphaModFix/>
          </a:blip>
          <a:stretch>
            <a:fillRect/>
          </a:stretch>
        </p:blipFill>
        <p:spPr>
          <a:xfrm>
            <a:off x="311700" y="1983022"/>
            <a:ext cx="8181975" cy="2865500"/>
          </a:xfrm>
          <a:prstGeom prst="rect">
            <a:avLst/>
          </a:prstGeom>
          <a:noFill/>
          <a:ln>
            <a:noFill/>
          </a:ln>
        </p:spPr>
      </p:pic>
      <p:sp>
        <p:nvSpPr>
          <p:cNvPr id="1092" name="Google Shape;1092;p170"/>
          <p:cNvSpPr txBox="1"/>
          <p:nvPr/>
        </p:nvSpPr>
        <p:spPr>
          <a:xfrm>
            <a:off x="470975" y="3395950"/>
            <a:ext cx="2441700" cy="10467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we are able to write a program like this, then we will be able to implement basic features of ES6.</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98" name="Google Shape;1098;p1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a new window of browser simply write </a:t>
            </a:r>
            <a:endParaRPr/>
          </a:p>
          <a:p>
            <a:pPr indent="0" lvl="0" marL="0" rtl="0" algn="l">
              <a:spcBef>
                <a:spcPts val="1200"/>
              </a:spcBef>
              <a:spcAft>
                <a:spcPts val="1200"/>
              </a:spcAft>
              <a:buNone/>
            </a:pPr>
            <a:r>
              <a:rPr lang="en"/>
              <a:t>about:blank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0"/>
            <a:ext cx="8520600" cy="43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App.js</a:t>
            </a:r>
            <a:endParaRPr/>
          </a:p>
        </p:txBody>
      </p:sp>
      <p:sp>
        <p:nvSpPr>
          <p:cNvPr id="150" name="Google Shape;150;p28"/>
          <p:cNvSpPr txBox="1"/>
          <p:nvPr>
            <p:ph idx="1" type="body"/>
          </p:nvPr>
        </p:nvSpPr>
        <p:spPr>
          <a:xfrm>
            <a:off x="311700" y="520550"/>
            <a:ext cx="8520600" cy="40482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Clr>
                <a:schemeClr val="dk1"/>
              </a:buClr>
              <a:buSzPts val="358"/>
              <a:buFont typeface="Arial"/>
              <a:buNone/>
            </a:pPr>
            <a:r>
              <a:rPr lang="en" sz="1141">
                <a:solidFill>
                  <a:srgbClr val="6A9955"/>
                </a:solidFill>
                <a:highlight>
                  <a:srgbClr val="1E1E1E"/>
                </a:highlight>
                <a:latin typeface="Consolas"/>
                <a:ea typeface="Consolas"/>
                <a:cs typeface="Consolas"/>
                <a:sym typeface="Consolas"/>
              </a:rPr>
              <a:t>// Callback refs</a:t>
            </a:r>
            <a:endParaRPr sz="1141">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C586C0"/>
                </a:solidFill>
                <a:highlight>
                  <a:srgbClr val="1E1E1E"/>
                </a:highlight>
                <a:latin typeface="Consolas"/>
                <a:ea typeface="Consolas"/>
                <a:cs typeface="Consolas"/>
                <a:sym typeface="Consolas"/>
              </a:rPr>
              <a:t>import</a:t>
            </a:r>
            <a:r>
              <a:rPr lang="en" sz="1141">
                <a:solidFill>
                  <a:srgbClr val="D4D4D4"/>
                </a:solidFill>
                <a:highlight>
                  <a:srgbClr val="1E1E1E"/>
                </a:highlight>
                <a:latin typeface="Consolas"/>
                <a:ea typeface="Consolas"/>
                <a:cs typeface="Consolas"/>
                <a:sym typeface="Consolas"/>
              </a:rPr>
              <a:t> </a:t>
            </a:r>
            <a:r>
              <a:rPr lang="en" sz="1141">
                <a:solidFill>
                  <a:srgbClr val="9CDCFE"/>
                </a:solidFill>
                <a:highlight>
                  <a:srgbClr val="1E1E1E"/>
                </a:highlight>
                <a:latin typeface="Consolas"/>
                <a:ea typeface="Consolas"/>
                <a:cs typeface="Consolas"/>
                <a:sym typeface="Consolas"/>
              </a:rPr>
              <a:t>React</a:t>
            </a:r>
            <a:r>
              <a:rPr lang="en" sz="1141">
                <a:solidFill>
                  <a:srgbClr val="D4D4D4"/>
                </a:solidFill>
                <a:highlight>
                  <a:srgbClr val="1E1E1E"/>
                </a:highlight>
                <a:latin typeface="Consolas"/>
                <a:ea typeface="Consolas"/>
                <a:cs typeface="Consolas"/>
                <a:sym typeface="Consolas"/>
              </a:rPr>
              <a:t>, { </a:t>
            </a:r>
            <a:r>
              <a:rPr lang="en" sz="1141">
                <a:solidFill>
                  <a:srgbClr val="9CDCFE"/>
                </a:solidFill>
                <a:highlight>
                  <a:srgbClr val="1E1E1E"/>
                </a:highlight>
                <a:latin typeface="Consolas"/>
                <a:ea typeface="Consolas"/>
                <a:cs typeface="Consolas"/>
                <a:sym typeface="Consolas"/>
              </a:rPr>
              <a:t>Component</a:t>
            </a:r>
            <a:r>
              <a:rPr lang="en" sz="1141">
                <a:solidFill>
                  <a:srgbClr val="D4D4D4"/>
                </a:solidFill>
                <a:highlight>
                  <a:srgbClr val="1E1E1E"/>
                </a:highlight>
                <a:latin typeface="Consolas"/>
                <a:ea typeface="Consolas"/>
                <a:cs typeface="Consolas"/>
                <a:sym typeface="Consolas"/>
              </a:rPr>
              <a:t> } </a:t>
            </a:r>
            <a:r>
              <a:rPr lang="en" sz="1141">
                <a:solidFill>
                  <a:srgbClr val="C586C0"/>
                </a:solidFill>
                <a:highlight>
                  <a:srgbClr val="1E1E1E"/>
                </a:highlight>
                <a:latin typeface="Consolas"/>
                <a:ea typeface="Consolas"/>
                <a:cs typeface="Consolas"/>
                <a:sym typeface="Consolas"/>
              </a:rPr>
              <a:t>from</a:t>
            </a:r>
            <a:r>
              <a:rPr lang="en" sz="1141">
                <a:solidFill>
                  <a:srgbClr val="D4D4D4"/>
                </a:solidFill>
                <a:highlight>
                  <a:srgbClr val="1E1E1E"/>
                </a:highlight>
                <a:latin typeface="Consolas"/>
                <a:ea typeface="Consolas"/>
                <a:cs typeface="Consolas"/>
                <a:sym typeface="Consolas"/>
              </a:rPr>
              <a:t> </a:t>
            </a:r>
            <a:r>
              <a:rPr lang="en" sz="1141">
                <a:solidFill>
                  <a:srgbClr val="CE9178"/>
                </a:solidFill>
                <a:highlight>
                  <a:srgbClr val="1E1E1E"/>
                </a:highlight>
                <a:latin typeface="Consolas"/>
                <a:ea typeface="Consolas"/>
                <a:cs typeface="Consolas"/>
                <a:sym typeface="Consolas"/>
              </a:rPr>
              <a:t>'react'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C586C0"/>
                </a:solidFill>
                <a:highlight>
                  <a:srgbClr val="1E1E1E"/>
                </a:highlight>
                <a:latin typeface="Consolas"/>
                <a:ea typeface="Consolas"/>
                <a:cs typeface="Consolas"/>
                <a:sym typeface="Consolas"/>
              </a:rPr>
              <a:t>import</a:t>
            </a:r>
            <a:r>
              <a:rPr lang="en" sz="1141">
                <a:solidFill>
                  <a:srgbClr val="D4D4D4"/>
                </a:solidFill>
                <a:highlight>
                  <a:srgbClr val="1E1E1E"/>
                </a:highlight>
                <a:latin typeface="Consolas"/>
                <a:ea typeface="Consolas"/>
                <a:cs typeface="Consolas"/>
                <a:sym typeface="Consolas"/>
              </a:rPr>
              <a:t> { </a:t>
            </a:r>
            <a:r>
              <a:rPr lang="en" sz="1141">
                <a:solidFill>
                  <a:srgbClr val="9CDCFE"/>
                </a:solidFill>
                <a:highlight>
                  <a:srgbClr val="1E1E1E"/>
                </a:highlight>
                <a:latin typeface="Consolas"/>
                <a:ea typeface="Consolas"/>
                <a:cs typeface="Consolas"/>
                <a:sym typeface="Consolas"/>
              </a:rPr>
              <a:t>render</a:t>
            </a:r>
            <a:r>
              <a:rPr lang="en" sz="1141">
                <a:solidFill>
                  <a:srgbClr val="D4D4D4"/>
                </a:solidFill>
                <a:highlight>
                  <a:srgbClr val="1E1E1E"/>
                </a:highlight>
                <a:latin typeface="Consolas"/>
                <a:ea typeface="Consolas"/>
                <a:cs typeface="Consolas"/>
                <a:sym typeface="Consolas"/>
              </a:rPr>
              <a:t> } </a:t>
            </a:r>
            <a:r>
              <a:rPr lang="en" sz="1141">
                <a:solidFill>
                  <a:srgbClr val="C586C0"/>
                </a:solidFill>
                <a:highlight>
                  <a:srgbClr val="1E1E1E"/>
                </a:highlight>
                <a:latin typeface="Consolas"/>
                <a:ea typeface="Consolas"/>
                <a:cs typeface="Consolas"/>
                <a:sym typeface="Consolas"/>
              </a:rPr>
              <a:t>from</a:t>
            </a:r>
            <a:r>
              <a:rPr lang="en" sz="1141">
                <a:solidFill>
                  <a:srgbClr val="D4D4D4"/>
                </a:solidFill>
                <a:highlight>
                  <a:srgbClr val="1E1E1E"/>
                </a:highlight>
                <a:latin typeface="Consolas"/>
                <a:ea typeface="Consolas"/>
                <a:cs typeface="Consolas"/>
                <a:sym typeface="Consolas"/>
              </a:rPr>
              <a:t> </a:t>
            </a:r>
            <a:r>
              <a:rPr lang="en" sz="1141">
                <a:solidFill>
                  <a:srgbClr val="CE9178"/>
                </a:solidFill>
                <a:highlight>
                  <a:srgbClr val="1E1E1E"/>
                </a:highlight>
                <a:latin typeface="Consolas"/>
                <a:ea typeface="Consolas"/>
                <a:cs typeface="Consolas"/>
                <a:sym typeface="Consolas"/>
              </a:rPr>
              <a:t>'react-dom'</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class</a:t>
            </a:r>
            <a:r>
              <a:rPr lang="en" sz="1141">
                <a:solidFill>
                  <a:srgbClr val="D4D4D4"/>
                </a:solidFill>
                <a:highlight>
                  <a:srgbClr val="1E1E1E"/>
                </a:highlight>
                <a:latin typeface="Consolas"/>
                <a:ea typeface="Consolas"/>
                <a:cs typeface="Consolas"/>
                <a:sym typeface="Consolas"/>
              </a:rPr>
              <a:t> </a:t>
            </a:r>
            <a:r>
              <a:rPr lang="en" sz="1141">
                <a:solidFill>
                  <a:srgbClr val="4EC9B0"/>
                </a:solidFill>
                <a:highlight>
                  <a:srgbClr val="1E1E1E"/>
                </a:highlight>
                <a:latin typeface="Consolas"/>
                <a:ea typeface="Consolas"/>
                <a:cs typeface="Consolas"/>
                <a:sym typeface="Consolas"/>
              </a:rPr>
              <a:t>App</a:t>
            </a: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extends</a:t>
            </a:r>
            <a:r>
              <a:rPr lang="en" sz="1141">
                <a:solidFill>
                  <a:srgbClr val="D4D4D4"/>
                </a:solidFill>
                <a:highlight>
                  <a:srgbClr val="1E1E1E"/>
                </a:highlight>
                <a:latin typeface="Consolas"/>
                <a:ea typeface="Consolas"/>
                <a:cs typeface="Consolas"/>
                <a:sym typeface="Consolas"/>
              </a:rPr>
              <a:t> </a:t>
            </a:r>
            <a:r>
              <a:rPr lang="en" sz="1141">
                <a:solidFill>
                  <a:srgbClr val="4EC9B0"/>
                </a:solidFill>
                <a:highlight>
                  <a:srgbClr val="1E1E1E"/>
                </a:highlight>
                <a:latin typeface="Consolas"/>
                <a:ea typeface="Consolas"/>
                <a:cs typeface="Consolas"/>
                <a:sym typeface="Consolas"/>
              </a:rPr>
              <a:t>React</a:t>
            </a:r>
            <a:r>
              <a:rPr lang="en" sz="1141">
                <a:solidFill>
                  <a:srgbClr val="D4D4D4"/>
                </a:solidFill>
                <a:highlight>
                  <a:srgbClr val="1E1E1E"/>
                </a:highlight>
                <a:latin typeface="Consolas"/>
                <a:ea typeface="Consolas"/>
                <a:cs typeface="Consolas"/>
                <a:sym typeface="Consolas"/>
              </a:rPr>
              <a:t>.</a:t>
            </a:r>
            <a:r>
              <a:rPr lang="en" sz="1141">
                <a:solidFill>
                  <a:srgbClr val="4EC9B0"/>
                </a:solidFill>
                <a:highlight>
                  <a:srgbClr val="1E1E1E"/>
                </a:highlight>
                <a:latin typeface="Consolas"/>
                <a:ea typeface="Consolas"/>
                <a:cs typeface="Consolas"/>
                <a:sym typeface="Consolas"/>
              </a:rPr>
              <a:t>Component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constructor</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props</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super</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props</a:t>
            </a:r>
            <a:r>
              <a:rPr lang="en" sz="1141">
                <a:solidFill>
                  <a:srgbClr val="D4D4D4"/>
                </a:solidFill>
                <a:highlight>
                  <a:srgbClr val="1E1E1E"/>
                </a:highlight>
                <a:latin typeface="Consolas"/>
                <a:ea typeface="Consolas"/>
                <a:cs typeface="Consolas"/>
                <a:sym typeface="Consolas"/>
              </a:rPr>
              <a:t>);</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textInput</a:t>
            </a:r>
            <a:r>
              <a:rPr lang="en" sz="1141">
                <a:solidFill>
                  <a:srgbClr val="D4D4D4"/>
                </a:solidFill>
                <a:highlight>
                  <a:srgbClr val="1E1E1E"/>
                </a:highlight>
                <a:latin typeface="Consolas"/>
                <a:ea typeface="Consolas"/>
                <a:cs typeface="Consolas"/>
                <a:sym typeface="Consolas"/>
              </a:rPr>
              <a:t> = </a:t>
            </a:r>
            <a:r>
              <a:rPr lang="en" sz="1141">
                <a:solidFill>
                  <a:srgbClr val="569CD6"/>
                </a:solidFill>
                <a:highlight>
                  <a:srgbClr val="1E1E1E"/>
                </a:highlight>
                <a:latin typeface="Consolas"/>
                <a:ea typeface="Consolas"/>
                <a:cs typeface="Consolas"/>
                <a:sym typeface="Consolas"/>
              </a:rPr>
              <a:t>null</a:t>
            </a:r>
            <a:r>
              <a:rPr lang="en" sz="1141">
                <a:solidFill>
                  <a:srgbClr val="D4D4D4"/>
                </a:solidFill>
                <a:highlight>
                  <a:srgbClr val="1E1E1E"/>
                </a:highlight>
                <a:latin typeface="Consolas"/>
                <a:ea typeface="Consolas"/>
                <a:cs typeface="Consolas"/>
                <a:sym typeface="Consolas"/>
              </a:rPr>
              <a:t>;</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setTextInputRef</a:t>
            </a:r>
            <a:r>
              <a:rPr lang="en" sz="1141">
                <a:solidFill>
                  <a:srgbClr val="D4D4D4"/>
                </a:solidFill>
                <a:highlight>
                  <a:srgbClr val="1E1E1E"/>
                </a:highlight>
                <a:latin typeface="Consolas"/>
                <a:ea typeface="Consolas"/>
                <a:cs typeface="Consolas"/>
                <a:sym typeface="Consolas"/>
              </a:rPr>
              <a:t> = </a:t>
            </a:r>
            <a:r>
              <a:rPr lang="en" sz="1141">
                <a:solidFill>
                  <a:srgbClr val="9CDCFE"/>
                </a:solidFill>
                <a:highlight>
                  <a:srgbClr val="1E1E1E"/>
                </a:highlight>
                <a:latin typeface="Consolas"/>
                <a:ea typeface="Consolas"/>
                <a:cs typeface="Consolas"/>
                <a:sym typeface="Consolas"/>
              </a:rPr>
              <a:t>element</a:t>
            </a: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textInput</a:t>
            </a:r>
            <a:r>
              <a:rPr lang="en" sz="1141">
                <a:solidFill>
                  <a:srgbClr val="D4D4D4"/>
                </a:solidFill>
                <a:highlight>
                  <a:srgbClr val="1E1E1E"/>
                </a:highlight>
                <a:latin typeface="Consolas"/>
                <a:ea typeface="Consolas"/>
                <a:cs typeface="Consolas"/>
                <a:sym typeface="Consolas"/>
              </a:rPr>
              <a:t> = </a:t>
            </a:r>
            <a:r>
              <a:rPr lang="en" sz="1141">
                <a:solidFill>
                  <a:srgbClr val="9CDCFE"/>
                </a:solidFill>
                <a:highlight>
                  <a:srgbClr val="1E1E1E"/>
                </a:highlight>
                <a:latin typeface="Consolas"/>
                <a:ea typeface="Consolas"/>
                <a:cs typeface="Consolas"/>
                <a:sym typeface="Consolas"/>
              </a:rPr>
              <a:t>element</a:t>
            </a:r>
            <a:r>
              <a:rPr lang="en" sz="1141">
                <a:solidFill>
                  <a:srgbClr val="D4D4D4"/>
                </a:solidFill>
                <a:highlight>
                  <a:srgbClr val="1E1E1E"/>
                </a:highlight>
                <a:latin typeface="Consolas"/>
                <a:ea typeface="Consolas"/>
                <a:cs typeface="Consolas"/>
                <a:sym typeface="Consolas"/>
              </a:rPr>
              <a:t>;</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focusTextInput</a:t>
            </a:r>
            <a:r>
              <a:rPr lang="en" sz="1141">
                <a:solidFill>
                  <a:srgbClr val="D4D4D4"/>
                </a:solidFill>
                <a:highlight>
                  <a:srgbClr val="1E1E1E"/>
                </a:highlight>
                <a:latin typeface="Consolas"/>
                <a:ea typeface="Consolas"/>
                <a:cs typeface="Consolas"/>
                <a:sym typeface="Consolas"/>
              </a:rPr>
              <a:t> = () </a:t>
            </a:r>
            <a:r>
              <a:rPr lang="en" sz="1141">
                <a:solidFill>
                  <a:srgbClr val="569CD6"/>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6A9955"/>
                </a:solidFill>
                <a:highlight>
                  <a:srgbClr val="1E1E1E"/>
                </a:highlight>
                <a:latin typeface="Consolas"/>
                <a:ea typeface="Consolas"/>
                <a:cs typeface="Consolas"/>
                <a:sym typeface="Consolas"/>
              </a:rPr>
              <a:t>// Focus the text input using the raw DOM API</a:t>
            </a:r>
            <a:endParaRPr sz="1141">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C586C0"/>
                </a:solidFill>
                <a:highlight>
                  <a:srgbClr val="1E1E1E"/>
                </a:highlight>
                <a:latin typeface="Consolas"/>
                <a:ea typeface="Consolas"/>
                <a:cs typeface="Consolas"/>
                <a:sym typeface="Consolas"/>
              </a:rPr>
              <a:t>if</a:t>
            </a: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textInput</a:t>
            </a: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textInput</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focus</a:t>
            </a:r>
            <a:r>
              <a:rPr lang="en" sz="1141">
                <a:solidFill>
                  <a:srgbClr val="D4D4D4"/>
                </a:solidFill>
                <a:highlight>
                  <a:srgbClr val="1E1E1E"/>
                </a:highlight>
                <a:latin typeface="Consolas"/>
                <a:ea typeface="Consolas"/>
                <a:cs typeface="Consolas"/>
                <a:sym typeface="Consolas"/>
              </a:rPr>
              <a:t>();</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DCDCAA"/>
                </a:solidFill>
                <a:highlight>
                  <a:srgbClr val="1E1E1E"/>
                </a:highlight>
                <a:latin typeface="Consolas"/>
                <a:ea typeface="Consolas"/>
                <a:cs typeface="Consolas"/>
                <a:sym typeface="Consolas"/>
              </a:rPr>
              <a:t>componentDidMount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6A9955"/>
                </a:solidFill>
                <a:highlight>
                  <a:srgbClr val="1E1E1E"/>
                </a:highlight>
                <a:latin typeface="Consolas"/>
                <a:ea typeface="Consolas"/>
                <a:cs typeface="Consolas"/>
                <a:sym typeface="Consolas"/>
              </a:rPr>
              <a:t>// autofocus the input on mount</a:t>
            </a:r>
            <a:endParaRPr sz="1141">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focusTextInput</a:t>
            </a:r>
            <a:r>
              <a:rPr lang="en" sz="1141">
                <a:solidFill>
                  <a:srgbClr val="D4D4D4"/>
                </a:solidFill>
                <a:highlight>
                  <a:srgbClr val="1E1E1E"/>
                </a:highlight>
                <a:latin typeface="Consolas"/>
                <a:ea typeface="Consolas"/>
                <a:cs typeface="Consolas"/>
                <a:sym typeface="Consolas"/>
              </a:rPr>
              <a:t>();</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DCDCAA"/>
                </a:solidFill>
                <a:highlight>
                  <a:srgbClr val="1E1E1E"/>
                </a:highlight>
                <a:latin typeface="Consolas"/>
                <a:ea typeface="Consolas"/>
                <a:cs typeface="Consolas"/>
                <a:sym typeface="Consolas"/>
              </a:rPr>
              <a:t>render</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6A9955"/>
                </a:solidFill>
                <a:highlight>
                  <a:srgbClr val="1E1E1E"/>
                </a:highlight>
                <a:latin typeface="Consolas"/>
                <a:ea typeface="Consolas"/>
                <a:cs typeface="Consolas"/>
                <a:sym typeface="Consolas"/>
              </a:rPr>
              <a:t>// Use the `ref` callback to store a reference to the text input DOM</a:t>
            </a:r>
            <a:endParaRPr sz="1141">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6A9955"/>
                </a:solidFill>
                <a:highlight>
                  <a:srgbClr val="1E1E1E"/>
                </a:highlight>
                <a:latin typeface="Consolas"/>
                <a:ea typeface="Consolas"/>
                <a:cs typeface="Consolas"/>
                <a:sym typeface="Consolas"/>
              </a:rPr>
              <a:t>// element in an instance field (for example, this.textInput).</a:t>
            </a:r>
            <a:endParaRPr sz="1141">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C586C0"/>
                </a:solidFill>
                <a:highlight>
                  <a:srgbClr val="1E1E1E"/>
                </a:highlight>
                <a:latin typeface="Consolas"/>
                <a:ea typeface="Consolas"/>
                <a:cs typeface="Consolas"/>
                <a:sym typeface="Consolas"/>
              </a:rPr>
              <a:t>return</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div</a:t>
            </a:r>
            <a:r>
              <a:rPr lang="en" sz="1141">
                <a:solidFill>
                  <a:srgbClr val="808080"/>
                </a:solidFill>
                <a:highlight>
                  <a:srgbClr val="1E1E1E"/>
                </a:highlight>
                <a:latin typeface="Consolas"/>
                <a:ea typeface="Consolas"/>
                <a:cs typeface="Consolas"/>
                <a:sym typeface="Consolas"/>
              </a:rPr>
              <a:t>&gt;</a:t>
            </a:r>
            <a:endParaRPr sz="1141">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input </a:t>
            </a:r>
            <a:r>
              <a:rPr lang="en" sz="1141">
                <a:solidFill>
                  <a:srgbClr val="9CDCFE"/>
                </a:solidFill>
                <a:highlight>
                  <a:srgbClr val="1E1E1E"/>
                </a:highlight>
                <a:latin typeface="Consolas"/>
                <a:ea typeface="Consolas"/>
                <a:cs typeface="Consolas"/>
                <a:sym typeface="Consolas"/>
              </a:rPr>
              <a:t>type</a:t>
            </a:r>
            <a:r>
              <a:rPr lang="en" sz="1141">
                <a:solidFill>
                  <a:srgbClr val="D4D4D4"/>
                </a:solidFill>
                <a:highlight>
                  <a:srgbClr val="1E1E1E"/>
                </a:highlight>
                <a:latin typeface="Consolas"/>
                <a:ea typeface="Consolas"/>
                <a:cs typeface="Consolas"/>
                <a:sym typeface="Consolas"/>
              </a:rPr>
              <a:t>=</a:t>
            </a:r>
            <a:r>
              <a:rPr lang="en" sz="1141">
                <a:solidFill>
                  <a:srgbClr val="CE9178"/>
                </a:solidFill>
                <a:highlight>
                  <a:srgbClr val="1E1E1E"/>
                </a:highlight>
                <a:latin typeface="Consolas"/>
                <a:ea typeface="Consolas"/>
                <a:cs typeface="Consolas"/>
                <a:sym typeface="Consolas"/>
              </a:rPr>
              <a:t>"text" </a:t>
            </a:r>
            <a:r>
              <a:rPr lang="en" sz="1141">
                <a:solidFill>
                  <a:srgbClr val="D4D4D4"/>
                </a:solidFill>
                <a:highlight>
                  <a:srgbClr val="1E1E1E"/>
                </a:highlight>
                <a:latin typeface="Consolas"/>
                <a:ea typeface="Consolas"/>
                <a:cs typeface="Consolas"/>
                <a:sym typeface="Consolas"/>
              </a:rPr>
              <a:t>   </a:t>
            </a:r>
            <a:r>
              <a:rPr lang="en" sz="1141">
                <a:solidFill>
                  <a:srgbClr val="9CDCFE"/>
                </a:solidFill>
                <a:highlight>
                  <a:srgbClr val="1E1E1E"/>
                </a:highlight>
                <a:latin typeface="Consolas"/>
                <a:ea typeface="Consolas"/>
                <a:cs typeface="Consolas"/>
                <a:sym typeface="Consolas"/>
              </a:rPr>
              <a:t>ref</a:t>
            </a:r>
            <a:r>
              <a:rPr lang="en" sz="1141">
                <a:solidFill>
                  <a:srgbClr val="D4D4D4"/>
                </a:solidFill>
                <a:highlight>
                  <a:srgbClr val="1E1E1E"/>
                </a:highlight>
                <a:latin typeface="Consolas"/>
                <a:ea typeface="Consolas"/>
                <a:cs typeface="Consolas"/>
                <a:sym typeface="Consolas"/>
              </a:rPr>
              <a:t>=</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setTextInputRef</a:t>
            </a:r>
            <a:r>
              <a:rPr lang="en" sz="1141">
                <a:solidFill>
                  <a:srgbClr val="569CD6"/>
                </a:solidFill>
                <a:highlight>
                  <a:srgbClr val="1E1E1E"/>
                </a:highlight>
                <a:latin typeface="Consolas"/>
                <a:ea typeface="Consolas"/>
                <a:cs typeface="Consolas"/>
                <a:sym typeface="Consolas"/>
              </a:rPr>
              <a:t>} </a:t>
            </a:r>
            <a:r>
              <a:rPr lang="en" sz="1141">
                <a:solidFill>
                  <a:srgbClr val="D4D4D4"/>
                </a:solidFill>
                <a:highlight>
                  <a:srgbClr val="1E1E1E"/>
                </a:highlight>
                <a:latin typeface="Consolas"/>
                <a:ea typeface="Consolas"/>
                <a:cs typeface="Consolas"/>
                <a:sym typeface="Consolas"/>
              </a:rPr>
              <a:t>   </a:t>
            </a:r>
            <a:r>
              <a:rPr lang="en" sz="1141">
                <a:solidFill>
                  <a:srgbClr val="808080"/>
                </a:solidFill>
                <a:highlight>
                  <a:srgbClr val="1E1E1E"/>
                </a:highlight>
                <a:latin typeface="Consolas"/>
                <a:ea typeface="Consolas"/>
                <a:cs typeface="Consolas"/>
                <a:sym typeface="Consolas"/>
              </a:rPr>
              <a:t>/&gt;</a:t>
            </a:r>
            <a:endParaRPr sz="1141">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input </a:t>
            </a:r>
            <a:r>
              <a:rPr lang="en" sz="1141">
                <a:solidFill>
                  <a:srgbClr val="9CDCFE"/>
                </a:solidFill>
                <a:highlight>
                  <a:srgbClr val="1E1E1E"/>
                </a:highlight>
                <a:latin typeface="Consolas"/>
                <a:ea typeface="Consolas"/>
                <a:cs typeface="Consolas"/>
                <a:sym typeface="Consolas"/>
              </a:rPr>
              <a:t>type</a:t>
            </a:r>
            <a:r>
              <a:rPr lang="en" sz="1141">
                <a:solidFill>
                  <a:srgbClr val="D4D4D4"/>
                </a:solidFill>
                <a:highlight>
                  <a:srgbClr val="1E1E1E"/>
                </a:highlight>
                <a:latin typeface="Consolas"/>
                <a:ea typeface="Consolas"/>
                <a:cs typeface="Consolas"/>
                <a:sym typeface="Consolas"/>
              </a:rPr>
              <a:t>=</a:t>
            </a:r>
            <a:r>
              <a:rPr lang="en" sz="1141">
                <a:solidFill>
                  <a:srgbClr val="CE9178"/>
                </a:solidFill>
                <a:highlight>
                  <a:srgbClr val="1E1E1E"/>
                </a:highlight>
                <a:latin typeface="Consolas"/>
                <a:ea typeface="Consolas"/>
                <a:cs typeface="Consolas"/>
                <a:sym typeface="Consolas"/>
              </a:rPr>
              <a:t>"button" </a:t>
            </a:r>
            <a:r>
              <a:rPr lang="en" sz="1141">
                <a:solidFill>
                  <a:srgbClr val="9CDCFE"/>
                </a:solidFill>
                <a:highlight>
                  <a:srgbClr val="1E1E1E"/>
                </a:highlight>
                <a:latin typeface="Consolas"/>
                <a:ea typeface="Consolas"/>
                <a:cs typeface="Consolas"/>
                <a:sym typeface="Consolas"/>
              </a:rPr>
              <a:t>value</a:t>
            </a:r>
            <a:r>
              <a:rPr lang="en" sz="1141">
                <a:solidFill>
                  <a:srgbClr val="D4D4D4"/>
                </a:solidFill>
                <a:highlight>
                  <a:srgbClr val="1E1E1E"/>
                </a:highlight>
                <a:latin typeface="Consolas"/>
                <a:ea typeface="Consolas"/>
                <a:cs typeface="Consolas"/>
                <a:sym typeface="Consolas"/>
              </a:rPr>
              <a:t>=</a:t>
            </a:r>
            <a:r>
              <a:rPr lang="en" sz="1141">
                <a:solidFill>
                  <a:srgbClr val="CE9178"/>
                </a:solidFill>
                <a:highlight>
                  <a:srgbClr val="1E1E1E"/>
                </a:highlight>
                <a:latin typeface="Consolas"/>
                <a:ea typeface="Consolas"/>
                <a:cs typeface="Consolas"/>
                <a:sym typeface="Consolas"/>
              </a:rPr>
              <a:t>"Focus the text input" </a:t>
            </a:r>
            <a:r>
              <a:rPr lang="en" sz="1141">
                <a:solidFill>
                  <a:srgbClr val="9CDCFE"/>
                </a:solidFill>
                <a:highlight>
                  <a:srgbClr val="1E1E1E"/>
                </a:highlight>
                <a:latin typeface="Consolas"/>
                <a:ea typeface="Consolas"/>
                <a:cs typeface="Consolas"/>
                <a:sym typeface="Consolas"/>
              </a:rPr>
              <a:t>onClick</a:t>
            </a:r>
            <a:r>
              <a:rPr lang="en" sz="1141">
                <a:solidFill>
                  <a:srgbClr val="D4D4D4"/>
                </a:solidFill>
                <a:highlight>
                  <a:srgbClr val="1E1E1E"/>
                </a:highlight>
                <a:latin typeface="Consolas"/>
                <a:ea typeface="Consolas"/>
                <a:cs typeface="Consolas"/>
                <a:sym typeface="Consolas"/>
              </a:rPr>
              <a:t>=</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focusTextInput</a:t>
            </a:r>
            <a:r>
              <a:rPr lang="en" sz="1141">
                <a:solidFill>
                  <a:srgbClr val="569CD6"/>
                </a:solidFill>
                <a:highlight>
                  <a:srgbClr val="1E1E1E"/>
                </a:highlight>
                <a:latin typeface="Consolas"/>
                <a:ea typeface="Consolas"/>
                <a:cs typeface="Consolas"/>
                <a:sym typeface="Consolas"/>
              </a:rPr>
              <a:t>} </a:t>
            </a:r>
            <a:r>
              <a:rPr lang="en" sz="1141">
                <a:solidFill>
                  <a:srgbClr val="808080"/>
                </a:solidFill>
                <a:highlight>
                  <a:srgbClr val="1E1E1E"/>
                </a:highlight>
                <a:latin typeface="Consolas"/>
                <a:ea typeface="Consolas"/>
                <a:cs typeface="Consolas"/>
                <a:sym typeface="Consolas"/>
              </a:rPr>
              <a:t>/&gt;</a:t>
            </a:r>
            <a:endParaRPr sz="1141">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div</a:t>
            </a:r>
            <a:r>
              <a:rPr lang="en" sz="1141">
                <a:solidFill>
                  <a:srgbClr val="808080"/>
                </a:solidFill>
                <a:highlight>
                  <a:srgbClr val="1E1E1E"/>
                </a:highlight>
                <a:latin typeface="Consolas"/>
                <a:ea typeface="Consolas"/>
                <a:cs typeface="Consolas"/>
                <a:sym typeface="Consolas"/>
              </a:rPr>
              <a:t>&gt;</a:t>
            </a:r>
            <a:endParaRPr sz="1141">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C586C0"/>
                </a:solidFill>
                <a:highlight>
                  <a:srgbClr val="1E1E1E"/>
                </a:highlight>
                <a:latin typeface="Consolas"/>
                <a:ea typeface="Consolas"/>
                <a:cs typeface="Consolas"/>
                <a:sym typeface="Consolas"/>
              </a:rPr>
              <a:t>export</a:t>
            </a:r>
            <a:r>
              <a:rPr lang="en" sz="1141">
                <a:solidFill>
                  <a:srgbClr val="D4D4D4"/>
                </a:solidFill>
                <a:highlight>
                  <a:srgbClr val="1E1E1E"/>
                </a:highlight>
                <a:latin typeface="Consolas"/>
                <a:ea typeface="Consolas"/>
                <a:cs typeface="Consolas"/>
                <a:sym typeface="Consolas"/>
              </a:rPr>
              <a:t> </a:t>
            </a:r>
            <a:r>
              <a:rPr lang="en" sz="1141">
                <a:solidFill>
                  <a:srgbClr val="C586C0"/>
                </a:solidFill>
                <a:highlight>
                  <a:srgbClr val="1E1E1E"/>
                </a:highlight>
                <a:latin typeface="Consolas"/>
                <a:ea typeface="Consolas"/>
                <a:cs typeface="Consolas"/>
                <a:sym typeface="Consolas"/>
              </a:rPr>
              <a:t>default</a:t>
            </a:r>
            <a:r>
              <a:rPr lang="en" sz="1141">
                <a:solidFill>
                  <a:srgbClr val="D4D4D4"/>
                </a:solidFill>
                <a:highlight>
                  <a:srgbClr val="1E1E1E"/>
                </a:highlight>
                <a:latin typeface="Consolas"/>
                <a:ea typeface="Consolas"/>
                <a:cs typeface="Consolas"/>
                <a:sym typeface="Consolas"/>
              </a:rPr>
              <a:t> </a:t>
            </a:r>
            <a:r>
              <a:rPr lang="en" sz="1141">
                <a:solidFill>
                  <a:srgbClr val="4EC9B0"/>
                </a:solidFill>
                <a:highlight>
                  <a:srgbClr val="1E1E1E"/>
                </a:highlight>
                <a:latin typeface="Consolas"/>
                <a:ea typeface="Consolas"/>
                <a:cs typeface="Consolas"/>
                <a:sym typeface="Consolas"/>
              </a:rPr>
              <a:t>App</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t/>
            </a:r>
            <a:endParaRPr sz="1141">
              <a:solidFill>
                <a:srgbClr val="D4D4D4"/>
              </a:solidFill>
              <a:highlight>
                <a:srgbClr val="1E1E1E"/>
              </a:highlight>
              <a:latin typeface="Consolas"/>
              <a:ea typeface="Consolas"/>
              <a:cs typeface="Consolas"/>
              <a:sym typeface="Consolas"/>
            </a:endParaRPr>
          </a:p>
          <a:p>
            <a:pPr indent="0" lvl="0" marL="0" rtl="0" algn="l">
              <a:lnSpc>
                <a:spcPct val="105000"/>
              </a:lnSpc>
              <a:spcBef>
                <a:spcPts val="0"/>
              </a:spcBef>
              <a:spcAft>
                <a:spcPts val="1200"/>
              </a:spcAft>
              <a:buSzPts val="358"/>
              <a:buNone/>
            </a:pPr>
            <a:r>
              <a:t/>
            </a:r>
            <a:endParaRPr sz="1385"/>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4" name="Google Shape;1104;p1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5" name="Google Shape;1105;p172"/>
          <p:cNvPicPr preferRelativeResize="0"/>
          <p:nvPr/>
        </p:nvPicPr>
        <p:blipFill>
          <a:blip r:embed="rId3">
            <a:alphaModFix/>
          </a:blip>
          <a:stretch>
            <a:fillRect/>
          </a:stretch>
        </p:blipFill>
        <p:spPr>
          <a:xfrm>
            <a:off x="0" y="664204"/>
            <a:ext cx="9143998" cy="381509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1" name="Google Shape;1111;p1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2" name="Google Shape;1112;p173"/>
          <p:cNvPicPr preferRelativeResize="0"/>
          <p:nvPr/>
        </p:nvPicPr>
        <p:blipFill>
          <a:blip r:embed="rId3">
            <a:alphaModFix/>
          </a:blip>
          <a:stretch>
            <a:fillRect/>
          </a:stretch>
        </p:blipFill>
        <p:spPr>
          <a:xfrm>
            <a:off x="619125" y="638175"/>
            <a:ext cx="7905750" cy="3867150"/>
          </a:xfrm>
          <a:prstGeom prst="rect">
            <a:avLst/>
          </a:prstGeom>
          <a:noFill/>
          <a:ln>
            <a:noFill/>
          </a:ln>
        </p:spPr>
      </p:pic>
      <p:sp>
        <p:nvSpPr>
          <p:cNvPr id="1113" name="Google Shape;1113;p173"/>
          <p:cNvSpPr txBox="1"/>
          <p:nvPr/>
        </p:nvSpPr>
        <p:spPr>
          <a:xfrm>
            <a:off x="4746900" y="1710375"/>
            <a:ext cx="3210000" cy="6156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one function calling another function setTimeout calling function</a:t>
            </a:r>
            <a:endParaRPr/>
          </a:p>
        </p:txBody>
      </p:sp>
      <p:sp>
        <p:nvSpPr>
          <p:cNvPr id="1114" name="Google Shape;1114;p173"/>
          <p:cNvSpPr/>
          <p:nvPr/>
        </p:nvSpPr>
        <p:spPr>
          <a:xfrm>
            <a:off x="3693400" y="1896275"/>
            <a:ext cx="979200" cy="161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0" name="Google Shape;1120;p1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1000">
                <a:solidFill>
                  <a:srgbClr val="202124"/>
                </a:solidFill>
                <a:highlight>
                  <a:srgbClr val="FFFFFF"/>
                </a:highlight>
                <a:latin typeface="Roboto"/>
                <a:ea typeface="Roboto"/>
                <a:cs typeface="Roboto"/>
                <a:sym typeface="Roboto"/>
              </a:rPr>
              <a:t>function iamAsync(success,fail){</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var a = 10;</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setTimeout(function(){</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console.log("I am After 5 Sec Going to Return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if(a&gt;10){</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success("I am the Result of Async"); // I am Calling the CallBack</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else{</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fail("Some Error Occur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//return "I am The Result of Async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//document.write('I will call after 5 sec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},5000);</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1200"/>
              </a:spcAft>
              <a:buNone/>
            </a:pPr>
            <a:r>
              <a:rPr lang="en" sz="1000">
                <a:solidFill>
                  <a:srgbClr val="202124"/>
                </a:solidFill>
                <a:highlight>
                  <a:srgbClr val="FFFFFF"/>
                </a:highlight>
                <a:latin typeface="Roboto"/>
                <a:ea typeface="Roboto"/>
                <a:cs typeface="Roboto"/>
                <a:sym typeface="Roboto"/>
              </a:rPr>
              <a:t>}</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6" name="Google Shape;1126;p175"/>
          <p:cNvSpPr txBox="1"/>
          <p:nvPr>
            <p:ph idx="1" type="body"/>
          </p:nvPr>
        </p:nvSpPr>
        <p:spPr>
          <a:xfrm>
            <a:off x="386056"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000">
                <a:solidFill>
                  <a:srgbClr val="202124"/>
                </a:solidFill>
                <a:highlight>
                  <a:srgbClr val="FFFFFF"/>
                </a:highlight>
                <a:latin typeface="Roboto"/>
                <a:ea typeface="Roboto"/>
                <a:cs typeface="Roboto"/>
                <a:sym typeface="Roboto"/>
              </a:rPr>
              <a:t>function giveMeResult(result){</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console.log(" I am the Result ",result);</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function fail(err){</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    console.log(" I am Fail Error ",err);</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1200"/>
              </a:spcAft>
              <a:buNone/>
            </a:pPr>
            <a:r>
              <a:rPr lang="en" sz="1000">
                <a:solidFill>
                  <a:srgbClr val="202124"/>
                </a:solidFill>
                <a:highlight>
                  <a:srgbClr val="FFFFFF"/>
                </a:highlight>
                <a:latin typeface="Roboto"/>
                <a:ea typeface="Roboto"/>
                <a:cs typeface="Roboto"/>
                <a:sym typeface="Roboto"/>
              </a:rPr>
              <a:t>iamAsync(giveMeResult,fail);</a:t>
            </a:r>
            <a:endParaRPr sz="1000">
              <a:solidFill>
                <a:srgbClr val="202124"/>
              </a:solidFill>
              <a:highlight>
                <a:srgbClr val="FFFFFF"/>
              </a:highlight>
              <a:latin typeface="Roboto"/>
              <a:ea typeface="Roboto"/>
              <a:cs typeface="Roboto"/>
              <a:sym typeface="Roboto"/>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2" name="Google Shape;1132;p1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3" name="Google Shape;1133;p176"/>
          <p:cNvPicPr preferRelativeResize="0"/>
          <p:nvPr/>
        </p:nvPicPr>
        <p:blipFill>
          <a:blip r:embed="rId3">
            <a:alphaModFix/>
          </a:blip>
          <a:stretch>
            <a:fillRect/>
          </a:stretch>
        </p:blipFill>
        <p:spPr>
          <a:xfrm>
            <a:off x="0" y="340439"/>
            <a:ext cx="9143999" cy="4462621"/>
          </a:xfrm>
          <a:prstGeom prst="rect">
            <a:avLst/>
          </a:prstGeom>
          <a:noFill/>
          <a:ln>
            <a:noFill/>
          </a:ln>
        </p:spPr>
      </p:pic>
      <p:sp>
        <p:nvSpPr>
          <p:cNvPr id="1134" name="Google Shape;1134;p176"/>
          <p:cNvSpPr txBox="1"/>
          <p:nvPr/>
        </p:nvSpPr>
        <p:spPr>
          <a:xfrm>
            <a:off x="520550" y="1574025"/>
            <a:ext cx="2218500" cy="13776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202124"/>
                </a:solidFill>
                <a:highlight>
                  <a:schemeClr val="lt1"/>
                </a:highlight>
                <a:latin typeface="Roboto"/>
                <a:ea typeface="Roboto"/>
                <a:cs typeface="Roboto"/>
                <a:sym typeface="Roboto"/>
              </a:rPr>
              <a:t>function giveMeResult(result){</a:t>
            </a:r>
            <a:endParaRPr sz="1000">
              <a:solidFill>
                <a:srgbClr val="202124"/>
              </a:solidFill>
              <a:highlight>
                <a:schemeClr val="lt1"/>
              </a:highlight>
              <a:latin typeface="Roboto"/>
              <a:ea typeface="Roboto"/>
              <a:cs typeface="Roboto"/>
              <a:sym typeface="Roboto"/>
            </a:endParaRPr>
          </a:p>
          <a:p>
            <a:pPr indent="0" lvl="0" marL="0" rtl="0" algn="l">
              <a:spcBef>
                <a:spcPts val="1200"/>
              </a:spcBef>
              <a:spcAft>
                <a:spcPts val="0"/>
              </a:spcAft>
              <a:buNone/>
            </a:pPr>
            <a:r>
              <a:rPr lang="en"/>
              <a:t>Here result parameter Is going to retrieve the answer (sucess or fail message)</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Just change the value in if as (a&gt;5) rest all keep it as it is</a:t>
            </a:r>
            <a:endParaRPr/>
          </a:p>
        </p:txBody>
      </p:sp>
      <p:sp>
        <p:nvSpPr>
          <p:cNvPr id="1140" name="Google Shape;1140;p1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Clr>
                <a:schemeClr val="dk1"/>
              </a:buClr>
              <a:buSzPct val="61111"/>
              <a:buFont typeface="Arial"/>
              <a:buNone/>
            </a:pPr>
            <a:r>
              <a:rPr lang="en"/>
              <a:t>function iamAsync(success,fail){</a:t>
            </a:r>
            <a:endParaRPr/>
          </a:p>
          <a:p>
            <a:pPr indent="0" lvl="0" marL="0" rtl="0" algn="l">
              <a:spcBef>
                <a:spcPts val="1200"/>
              </a:spcBef>
              <a:spcAft>
                <a:spcPts val="0"/>
              </a:spcAft>
              <a:buClr>
                <a:schemeClr val="dk1"/>
              </a:buClr>
              <a:buSzPct val="61111"/>
              <a:buFont typeface="Arial"/>
              <a:buNone/>
            </a:pPr>
            <a:r>
              <a:rPr lang="en"/>
              <a:t>    var a = 10;</a:t>
            </a:r>
            <a:endParaRPr/>
          </a:p>
          <a:p>
            <a:pPr indent="0" lvl="0" marL="0" rtl="0" algn="l">
              <a:spcBef>
                <a:spcPts val="1200"/>
              </a:spcBef>
              <a:spcAft>
                <a:spcPts val="0"/>
              </a:spcAft>
              <a:buClr>
                <a:schemeClr val="dk1"/>
              </a:buClr>
              <a:buSzPct val="61111"/>
              <a:buFont typeface="Arial"/>
              <a:buNone/>
            </a:pPr>
            <a:r>
              <a:rPr lang="en"/>
              <a:t>    setTimeout(function(){</a:t>
            </a:r>
            <a:endParaRPr/>
          </a:p>
          <a:p>
            <a:pPr indent="0" lvl="0" marL="0" rtl="0" algn="l">
              <a:spcBef>
                <a:spcPts val="1200"/>
              </a:spcBef>
              <a:spcAft>
                <a:spcPts val="0"/>
              </a:spcAft>
              <a:buClr>
                <a:schemeClr val="dk1"/>
              </a:buClr>
              <a:buSzPct val="61111"/>
              <a:buFont typeface="Arial"/>
              <a:buNone/>
            </a:pPr>
            <a:r>
              <a:rPr lang="en"/>
              <a:t>        console.log("I am After 5 Sec Going to Return ");</a:t>
            </a:r>
            <a:endParaRPr/>
          </a:p>
          <a:p>
            <a:pPr indent="0" lvl="0" marL="0" rtl="0" algn="l">
              <a:spcBef>
                <a:spcPts val="1200"/>
              </a:spcBef>
              <a:spcAft>
                <a:spcPts val="0"/>
              </a:spcAft>
              <a:buClr>
                <a:schemeClr val="dk1"/>
              </a:buClr>
              <a:buSzPct val="61111"/>
              <a:buFont typeface="Arial"/>
              <a:buNone/>
            </a:pPr>
            <a:r>
              <a:rPr lang="en"/>
              <a:t>        if(a&gt;5){</a:t>
            </a:r>
            <a:endParaRPr/>
          </a:p>
          <a:p>
            <a:pPr indent="0" lvl="0" marL="0" rtl="0" algn="l">
              <a:spcBef>
                <a:spcPts val="1200"/>
              </a:spcBef>
              <a:spcAft>
                <a:spcPts val="0"/>
              </a:spcAft>
              <a:buClr>
                <a:schemeClr val="dk1"/>
              </a:buClr>
              <a:buSzPct val="61111"/>
              <a:buFont typeface="Arial"/>
              <a:buNone/>
            </a:pPr>
            <a:r>
              <a:rPr lang="en"/>
              <a:t>            success("I am the Result of Async"); // I am Calling the CallBack</a:t>
            </a:r>
            <a:endParaRPr/>
          </a:p>
          <a:p>
            <a:pPr indent="0" lvl="0" marL="0" rtl="0" algn="l">
              <a:spcBef>
                <a:spcPts val="1200"/>
              </a:spcBef>
              <a:spcAft>
                <a:spcPts val="0"/>
              </a:spcAft>
              <a:buClr>
                <a:schemeClr val="dk1"/>
              </a:buClr>
              <a:buSzPct val="61111"/>
              <a:buFont typeface="Arial"/>
              <a:buNone/>
            </a:pPr>
            <a:r>
              <a:rPr lang="en"/>
              <a:t>        }</a:t>
            </a:r>
            <a:endParaRPr/>
          </a:p>
          <a:p>
            <a:pPr indent="0" lvl="0" marL="0" rtl="0" algn="l">
              <a:spcBef>
                <a:spcPts val="1200"/>
              </a:spcBef>
              <a:spcAft>
                <a:spcPts val="0"/>
              </a:spcAft>
              <a:buClr>
                <a:schemeClr val="dk1"/>
              </a:buClr>
              <a:buSzPct val="61111"/>
              <a:buFont typeface="Arial"/>
              <a:buNone/>
            </a:pPr>
            <a:r>
              <a:rPr lang="en"/>
              <a:t>        else{</a:t>
            </a:r>
            <a:endParaRPr/>
          </a:p>
          <a:p>
            <a:pPr indent="0" lvl="0" marL="0" rtl="0" algn="l">
              <a:spcBef>
                <a:spcPts val="1200"/>
              </a:spcBef>
              <a:spcAft>
                <a:spcPts val="0"/>
              </a:spcAft>
              <a:buClr>
                <a:schemeClr val="dk1"/>
              </a:buClr>
              <a:buSzPct val="61111"/>
              <a:buFont typeface="Arial"/>
              <a:buNone/>
            </a:pPr>
            <a:r>
              <a:rPr lang="en"/>
              <a:t>            fail("Some Error Occur ");</a:t>
            </a:r>
            <a:endParaRPr/>
          </a:p>
          <a:p>
            <a:pPr indent="0" lvl="0" marL="0" rtl="0" algn="l">
              <a:spcBef>
                <a:spcPts val="1200"/>
              </a:spcBef>
              <a:spcAft>
                <a:spcPts val="0"/>
              </a:spcAft>
              <a:buClr>
                <a:schemeClr val="dk1"/>
              </a:buClr>
              <a:buSzPct val="61111"/>
              <a:buFont typeface="Arial"/>
              <a:buNone/>
            </a:pPr>
            <a:r>
              <a:rPr lang="en"/>
              <a:t>        }</a:t>
            </a:r>
            <a:endParaRPr/>
          </a:p>
          <a:p>
            <a:pPr indent="0" lvl="0" marL="0" rtl="0" algn="l">
              <a:spcBef>
                <a:spcPts val="1200"/>
              </a:spcBef>
              <a:spcAft>
                <a:spcPts val="0"/>
              </a:spcAft>
              <a:buClr>
                <a:schemeClr val="dk1"/>
              </a:buClr>
              <a:buSzPct val="61111"/>
              <a:buFont typeface="Arial"/>
              <a:buNone/>
            </a:pPr>
            <a:r>
              <a:rPr lang="en"/>
              <a:t>    //return "I am The Result of Async ";</a:t>
            </a:r>
            <a:endParaRPr/>
          </a:p>
          <a:p>
            <a:pPr indent="0" lvl="0" marL="0" rtl="0" algn="l">
              <a:spcBef>
                <a:spcPts val="1200"/>
              </a:spcBef>
              <a:spcAft>
                <a:spcPts val="0"/>
              </a:spcAft>
              <a:buClr>
                <a:schemeClr val="dk1"/>
              </a:buClr>
              <a:buSzPct val="61111"/>
              <a:buFont typeface="Arial"/>
              <a:buNone/>
            </a:pPr>
            <a:r>
              <a:rPr lang="en"/>
              <a:t>    //document.write('I will call after 5 sec ');</a:t>
            </a:r>
            <a:endParaRPr/>
          </a:p>
          <a:p>
            <a:pPr indent="0" lvl="0" marL="0" rtl="0" algn="l">
              <a:spcBef>
                <a:spcPts val="1200"/>
              </a:spcBef>
              <a:spcAft>
                <a:spcPts val="0"/>
              </a:spcAft>
              <a:buClr>
                <a:schemeClr val="dk1"/>
              </a:buClr>
              <a:buSzPct val="61111"/>
              <a:buFont typeface="Arial"/>
              <a:buNone/>
            </a:pPr>
            <a:r>
              <a:rPr lang="en"/>
              <a:t>    },5000);</a:t>
            </a:r>
            <a:endParaRPr/>
          </a:p>
          <a:p>
            <a:pPr indent="0" lvl="0" marL="0" rtl="0" algn="l">
              <a:spcBef>
                <a:spcPts val="1200"/>
              </a:spcBef>
              <a:spcAft>
                <a:spcPts val="0"/>
              </a:spcAft>
              <a:buClr>
                <a:schemeClr val="dk1"/>
              </a:buClr>
              <a:buSzPct val="61111"/>
              <a:buFont typeface="Arial"/>
              <a:buNone/>
            </a:pPr>
            <a:r>
              <a:rPr lang="en"/>
              <a:t>}</a:t>
            </a:r>
            <a:endParaRPr/>
          </a:p>
          <a:p>
            <a:pPr indent="0" lvl="0" marL="0" rtl="0" algn="l">
              <a:spcBef>
                <a:spcPts val="1200"/>
              </a:spcBef>
              <a:spcAft>
                <a:spcPts val="120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46" name="Google Shape;1146;p1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7" name="Google Shape;1147;p178"/>
          <p:cNvPicPr preferRelativeResize="0"/>
          <p:nvPr/>
        </p:nvPicPr>
        <p:blipFill>
          <a:blip r:embed="rId3">
            <a:alphaModFix/>
          </a:blip>
          <a:stretch>
            <a:fillRect/>
          </a:stretch>
        </p:blipFill>
        <p:spPr>
          <a:xfrm>
            <a:off x="0" y="418298"/>
            <a:ext cx="9144001" cy="4306904"/>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It’s a Steps to moving towards Flux i.e UI</a:t>
            </a:r>
            <a:endParaRPr/>
          </a:p>
        </p:txBody>
      </p:sp>
      <p:sp>
        <p:nvSpPr>
          <p:cNvPr id="1153" name="Google Shape;1153;p179"/>
          <p:cNvSpPr txBox="1"/>
          <p:nvPr>
            <p:ph idx="1" type="body"/>
          </p:nvPr>
        </p:nvSpPr>
        <p:spPr>
          <a:xfrm>
            <a:off x="311700" y="1152475"/>
            <a:ext cx="8520600" cy="3416400"/>
          </a:xfrm>
          <a:prstGeom prst="rect">
            <a:avLst/>
          </a:prstGeom>
          <a:noFill/>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sz="1400" u="sng">
                <a:solidFill>
                  <a:srgbClr val="3367D6"/>
                </a:solidFill>
                <a:highlight>
                  <a:srgbClr val="FFFFFF"/>
                </a:highlight>
                <a:latin typeface="Roboto"/>
                <a:ea typeface="Roboto"/>
                <a:cs typeface="Roboto"/>
                <a:sym typeface="Roboto"/>
                <a:hlinkClick r:id="rId3">
                  <a:extLst>
                    <a:ext uri="{A12FA001-AC4F-418D-AE19-62706E023703}">
                      <ahyp:hlinkClr val="tx"/>
                    </a:ext>
                  </a:extLst>
                </a:hlinkClick>
              </a:rPr>
              <a:t>https://github.com/yogeshpingle/Tic_Tac_Toe</a:t>
            </a:r>
            <a:endParaRPr sz="2200"/>
          </a:p>
          <a:p>
            <a:pPr indent="0" lvl="0" marL="0" rtl="0" algn="l">
              <a:spcBef>
                <a:spcPts val="1200"/>
              </a:spcBef>
              <a:spcAft>
                <a:spcPts val="0"/>
              </a:spcAft>
              <a:buNone/>
            </a:pPr>
            <a:r>
              <a:t/>
            </a:r>
            <a:endParaRPr sz="2200"/>
          </a:p>
          <a:p>
            <a:pPr indent="0" lvl="0" marL="0" rtl="0" algn="l">
              <a:spcBef>
                <a:spcPts val="1200"/>
              </a:spcBef>
              <a:spcAft>
                <a:spcPts val="0"/>
              </a:spcAft>
              <a:buClr>
                <a:schemeClr val="dk1"/>
              </a:buClr>
              <a:buSzPct val="40740"/>
              <a:buFont typeface="Arial"/>
              <a:buNone/>
            </a:pPr>
            <a:r>
              <a:rPr lang="en" sz="2700" u="sng">
                <a:solidFill>
                  <a:schemeClr val="hlink"/>
                </a:solidFill>
                <a:hlinkClick r:id="rId4"/>
              </a:rPr>
              <a:t>Tic_Tac_Toe</a:t>
            </a:r>
            <a:r>
              <a:rPr lang="en" sz="2700" u="sng">
                <a:solidFill>
                  <a:schemeClr val="hlink"/>
                </a:solidFill>
              </a:rPr>
              <a:t>:- Game</a:t>
            </a:r>
            <a:endParaRPr sz="2700" u="sng">
              <a:solidFill>
                <a:schemeClr val="hlink"/>
              </a:solidFill>
            </a:endParaRPr>
          </a:p>
          <a:p>
            <a:pPr indent="0" lvl="0" marL="0" rtl="0" algn="l">
              <a:spcBef>
                <a:spcPts val="0"/>
              </a:spcBef>
              <a:spcAft>
                <a:spcPts val="0"/>
              </a:spcAft>
              <a:buClr>
                <a:schemeClr val="dk1"/>
              </a:buClr>
              <a:buSzPct val="40740"/>
              <a:buFont typeface="Arial"/>
              <a:buNone/>
            </a:pPr>
            <a:r>
              <a:t/>
            </a:r>
            <a:endParaRPr sz="2700" u="sng">
              <a:solidFill>
                <a:schemeClr val="hlink"/>
              </a:solidFill>
            </a:endParaRPr>
          </a:p>
          <a:p>
            <a:pPr indent="0" lvl="0" marL="0" rtl="0" algn="l">
              <a:spcBef>
                <a:spcPts val="0"/>
              </a:spcBef>
              <a:spcAft>
                <a:spcPts val="0"/>
              </a:spcAft>
              <a:buClr>
                <a:schemeClr val="dk1"/>
              </a:buClr>
              <a:buSzPct val="39285"/>
              <a:buFont typeface="Arial"/>
              <a:buNone/>
            </a:pPr>
            <a:r>
              <a:rPr lang="en" sz="2800">
                <a:solidFill>
                  <a:schemeClr val="dk1"/>
                </a:solidFill>
              </a:rPr>
              <a:t>Install live server it helps us to execute we don’t required Xampp, Wamp servers etc. here we have middleware server with the help of which we can run our code.</a:t>
            </a:r>
            <a:endParaRPr sz="2800">
              <a:solidFill>
                <a:schemeClr val="dk1"/>
              </a:solidFill>
            </a:endParaRPr>
          </a:p>
          <a:p>
            <a:pPr indent="0" lvl="0" marL="0" rtl="0" algn="l">
              <a:spcBef>
                <a:spcPts val="0"/>
              </a:spcBef>
              <a:spcAft>
                <a:spcPts val="0"/>
              </a:spcAft>
              <a:buClr>
                <a:schemeClr val="dk1"/>
              </a:buClr>
              <a:buSzPct val="39285"/>
              <a:buFont typeface="Arial"/>
              <a:buNone/>
            </a:pPr>
            <a:r>
              <a:rPr lang="en" sz="2800">
                <a:solidFill>
                  <a:schemeClr val="dk1"/>
                </a:solidFill>
              </a:rPr>
              <a:t> </a:t>
            </a:r>
            <a:endParaRPr sz="2700" u="sng">
              <a:solidFill>
                <a:schemeClr val="hlink"/>
              </a:solidFill>
            </a:endParaRPr>
          </a:p>
          <a:p>
            <a:pPr indent="0" lvl="0" marL="0" rtl="0" algn="l">
              <a:spcBef>
                <a:spcPts val="0"/>
              </a:spcBef>
              <a:spcAft>
                <a:spcPts val="0"/>
              </a:spcAft>
              <a:buNone/>
            </a:pPr>
            <a:r>
              <a:t/>
            </a:r>
            <a:endParaRPr sz="2200"/>
          </a:p>
          <a:p>
            <a:pPr indent="0" lvl="0" marL="0" rtl="0" algn="l">
              <a:spcBef>
                <a:spcPts val="1200"/>
              </a:spcBef>
              <a:spcAft>
                <a:spcPts val="0"/>
              </a:spcAft>
              <a:buNone/>
            </a:pPr>
            <a:r>
              <a:t/>
            </a:r>
            <a:endParaRPr sz="2200"/>
          </a:p>
          <a:p>
            <a:pPr indent="0" lvl="0" marL="0" rtl="0" algn="l">
              <a:spcBef>
                <a:spcPts val="1200"/>
              </a:spcBef>
              <a:spcAft>
                <a:spcPts val="1200"/>
              </a:spcAft>
              <a:buNone/>
            </a:pPr>
            <a:r>
              <a:t/>
            </a:r>
            <a:endParaRPr sz="2200"/>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80"/>
          <p:cNvSpPr txBox="1"/>
          <p:nvPr>
            <p:ph type="title"/>
          </p:nvPr>
        </p:nvSpPr>
        <p:spPr>
          <a:xfrm>
            <a:off x="311700" y="136325"/>
            <a:ext cx="8520600" cy="6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If it is not opening in browser then install Live server Extension</a:t>
            </a:r>
            <a:endParaRPr sz="2220"/>
          </a:p>
        </p:txBody>
      </p:sp>
      <p:sp>
        <p:nvSpPr>
          <p:cNvPr id="1159" name="Google Shape;1159;p1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0" name="Google Shape;1160;p180"/>
          <p:cNvPicPr preferRelativeResize="0"/>
          <p:nvPr/>
        </p:nvPicPr>
        <p:blipFill>
          <a:blip r:embed="rId3">
            <a:alphaModFix/>
          </a:blip>
          <a:stretch>
            <a:fillRect/>
          </a:stretch>
        </p:blipFill>
        <p:spPr>
          <a:xfrm>
            <a:off x="0" y="768425"/>
            <a:ext cx="9143999" cy="4231925"/>
          </a:xfrm>
          <a:prstGeom prst="rect">
            <a:avLst/>
          </a:prstGeom>
          <a:noFill/>
          <a:ln>
            <a:noFill/>
          </a:ln>
        </p:spPr>
      </p:pic>
      <p:sp>
        <p:nvSpPr>
          <p:cNvPr id="1161" name="Google Shape;1161;p180"/>
          <p:cNvSpPr txBox="1"/>
          <p:nvPr/>
        </p:nvSpPr>
        <p:spPr>
          <a:xfrm>
            <a:off x="8328750" y="1809525"/>
            <a:ext cx="731400" cy="16200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dk1"/>
                </a:solidFill>
              </a:rPr>
              <a:t>Library which we are using for bootstraping</a:t>
            </a:r>
            <a:endParaRPr sz="1300">
              <a:solidFill>
                <a:schemeClr val="dk1"/>
              </a:solidFill>
            </a:endParaRPr>
          </a:p>
          <a:p>
            <a:pPr indent="0" lvl="0" marL="0" rtl="0" algn="l">
              <a:spcBef>
                <a:spcPts val="0"/>
              </a:spcBef>
              <a:spcAft>
                <a:spcPts val="0"/>
              </a:spcAft>
              <a:buNone/>
            </a:pPr>
            <a:r>
              <a:t/>
            </a:r>
            <a:endParaRPr sz="100"/>
          </a:p>
        </p:txBody>
      </p:sp>
      <p:sp>
        <p:nvSpPr>
          <p:cNvPr id="1162" name="Google Shape;1162;p180"/>
          <p:cNvSpPr/>
          <p:nvPr/>
        </p:nvSpPr>
        <p:spPr>
          <a:xfrm>
            <a:off x="7647075" y="2305275"/>
            <a:ext cx="731400" cy="210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of bootstrap</a:t>
            </a:r>
            <a:endParaRPr/>
          </a:p>
        </p:txBody>
      </p:sp>
      <p:sp>
        <p:nvSpPr>
          <p:cNvPr id="1168" name="Google Shape;1168;p1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en" sz="1200">
                <a:solidFill>
                  <a:srgbClr val="202124"/>
                </a:solidFill>
                <a:highlight>
                  <a:srgbClr val="FFFFFF"/>
                </a:highlight>
              </a:rPr>
              <a:t>Bootstrap</a:t>
            </a:r>
            <a:r>
              <a:rPr lang="en" sz="1200">
                <a:solidFill>
                  <a:srgbClr val="202124"/>
                </a:solidFill>
                <a:highlight>
                  <a:srgbClr val="FFFFFF"/>
                </a:highlight>
              </a:rPr>
              <a:t> is a potent front-end framework used to create modern websites and web apps. It's open-source and free to </a:t>
            </a:r>
            <a:r>
              <a:rPr b="1" lang="en" sz="1200">
                <a:solidFill>
                  <a:srgbClr val="202124"/>
                </a:solidFill>
                <a:highlight>
                  <a:srgbClr val="FFFFFF"/>
                </a:highlight>
              </a:rPr>
              <a:t>use</a:t>
            </a:r>
            <a:r>
              <a:rPr lang="en" sz="1200">
                <a:solidFill>
                  <a:srgbClr val="202124"/>
                </a:solidFill>
                <a:highlight>
                  <a:srgbClr val="FFFFFF"/>
                </a:highlight>
              </a:rPr>
              <a:t>, yet features numerous HTML and CSS templates for UI interface elements such as buttons and forms. </a:t>
            </a:r>
            <a:r>
              <a:rPr b="1" lang="en" sz="1200">
                <a:solidFill>
                  <a:srgbClr val="202124"/>
                </a:solidFill>
                <a:highlight>
                  <a:srgbClr val="FFFFFF"/>
                </a:highlight>
              </a:rPr>
              <a:t>Bootstrap</a:t>
            </a:r>
            <a:r>
              <a:rPr lang="en" sz="1200">
                <a:solidFill>
                  <a:srgbClr val="202124"/>
                </a:solidFill>
                <a:highlight>
                  <a:srgbClr val="FFFFFF"/>
                </a:highlight>
              </a:rPr>
              <a:t> also supports JavaScript extensions.</a:t>
            </a:r>
            <a:endParaRPr sz="1200">
              <a:solidFill>
                <a:srgbClr val="202124"/>
              </a:solidFill>
              <a:highlight>
                <a:srgbClr val="FFFFFF"/>
              </a:highlight>
            </a:endParaRPr>
          </a:p>
          <a:p>
            <a:pPr indent="0" lvl="0" marL="0" rtl="0" algn="l">
              <a:lnSpc>
                <a:spcPct val="135714"/>
              </a:lnSpc>
              <a:spcBef>
                <a:spcPts val="0"/>
              </a:spcBef>
              <a:spcAft>
                <a:spcPts val="0"/>
              </a:spcAft>
              <a:buNone/>
            </a:pPr>
            <a:r>
              <a:rPr lang="en" sz="1200">
                <a:solidFill>
                  <a:srgbClr val="202124"/>
                </a:solidFill>
                <a:highlight>
                  <a:srgbClr val="FFFFFF"/>
                </a:highlight>
              </a:rPr>
              <a:t>Bootstrap is a responsive web.</a:t>
            </a:r>
            <a:endParaRPr sz="1200">
              <a:solidFill>
                <a:srgbClr val="202124"/>
              </a:solidFill>
              <a:highlight>
                <a:srgbClr val="FFFFFF"/>
              </a:highlight>
            </a:endParaRPr>
          </a:p>
          <a:p>
            <a:pPr indent="0" lvl="0" marL="0" rtl="0" algn="l">
              <a:lnSpc>
                <a:spcPct val="135714"/>
              </a:lnSpc>
              <a:spcBef>
                <a:spcPts val="0"/>
              </a:spcBef>
              <a:spcAft>
                <a:spcPts val="0"/>
              </a:spcAft>
              <a:buNone/>
            </a:pPr>
            <a:r>
              <a:t/>
            </a:r>
            <a:endParaRPr sz="1200">
              <a:solidFill>
                <a:srgbClr val="202124"/>
              </a:solidFill>
              <a:highlight>
                <a:srgbClr val="FFFFFF"/>
              </a:highlight>
            </a:endParaRPr>
          </a:p>
          <a:p>
            <a:pPr indent="0" lvl="0" marL="0" rtl="0" algn="l">
              <a:lnSpc>
                <a:spcPct val="135714"/>
              </a:lnSpc>
              <a:spcBef>
                <a:spcPts val="0"/>
              </a:spcBef>
              <a:spcAft>
                <a:spcPts val="0"/>
              </a:spcAft>
              <a:buNone/>
            </a:pP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script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src</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"logic.js"</a:t>
            </a:r>
            <a:r>
              <a:rPr lang="en" sz="1050">
                <a:solidFill>
                  <a:srgbClr val="808080"/>
                </a:solidFill>
                <a:highlight>
                  <a:srgbClr val="1E1E1E"/>
                </a:highlight>
                <a:latin typeface="Consolas"/>
                <a:ea typeface="Consolas"/>
                <a:cs typeface="Consolas"/>
                <a:sym typeface="Consolas"/>
              </a:rPr>
              <a:t>&gt;&lt;/</a:t>
            </a:r>
            <a:r>
              <a:rPr lang="en" sz="1050">
                <a:solidFill>
                  <a:srgbClr val="569CD6"/>
                </a:solidFill>
                <a:highlight>
                  <a:srgbClr val="1E1E1E"/>
                </a:highlight>
                <a:latin typeface="Consolas"/>
                <a:ea typeface="Consolas"/>
                <a:cs typeface="Consolas"/>
                <a:sym typeface="Consolas"/>
              </a:rPr>
              <a:t>script</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200">
                <a:solidFill>
                  <a:srgbClr val="202124"/>
                </a:solidFill>
                <a:highlight>
                  <a:srgbClr val="FFFFFF"/>
                </a:highlight>
              </a:rPr>
              <a:t>I am retrieving this external script file, it is a separate file created so that we can use here in this code. </a:t>
            </a:r>
            <a:endParaRPr sz="1200">
              <a:solidFill>
                <a:srgbClr val="202124"/>
              </a:solidFill>
              <a:highlight>
                <a:srgbClr val="FFFFFF"/>
              </a:highlight>
            </a:endParaRPr>
          </a:p>
          <a:p>
            <a:pPr indent="0" lvl="0" marL="0" rtl="0" algn="l">
              <a:lnSpc>
                <a:spcPct val="135714"/>
              </a:lnSpc>
              <a:spcBef>
                <a:spcPts val="0"/>
              </a:spcBef>
              <a:spcAft>
                <a:spcPts val="0"/>
              </a:spcAft>
              <a:buNone/>
            </a:pPr>
            <a:r>
              <a:t/>
            </a:r>
            <a:endParaRPr sz="1200">
              <a:solidFill>
                <a:srgbClr val="202124"/>
              </a:solidFill>
              <a:highlight>
                <a:srgbClr val="FFFFFF"/>
              </a:highlight>
            </a:endParaRPr>
          </a:p>
          <a:p>
            <a:pPr indent="0" lvl="0" marL="0" rtl="0" algn="l">
              <a:lnSpc>
                <a:spcPct val="135714"/>
              </a:lnSpc>
              <a:spcBef>
                <a:spcPts val="0"/>
              </a:spcBef>
              <a:spcAft>
                <a:spcPts val="0"/>
              </a:spcAft>
              <a:buNone/>
            </a:pPr>
            <a:r>
              <a:t/>
            </a:r>
            <a:endParaRPr sz="1200">
              <a:solidFill>
                <a:srgbClr val="202124"/>
              </a:solidFill>
              <a:highlight>
                <a:srgbClr val="FFFFFF"/>
              </a:highlight>
            </a:endParaRPr>
          </a:p>
          <a:p>
            <a:pPr indent="0" lvl="0" marL="0" rtl="0" algn="l">
              <a:lnSpc>
                <a:spcPct val="135714"/>
              </a:lnSpc>
              <a:spcBef>
                <a:spcPts val="0"/>
              </a:spcBef>
              <a:spcAft>
                <a:spcPts val="0"/>
              </a:spcAft>
              <a:buNone/>
            </a:pPr>
            <a:r>
              <a:t/>
            </a:r>
            <a:endParaRPr sz="1200">
              <a:solidFill>
                <a:srgbClr val="202124"/>
              </a:solidFill>
              <a:highlight>
                <a:srgbClr val="FFFFFF"/>
              </a:highlight>
            </a:endParaRPr>
          </a:p>
          <a:p>
            <a:pPr indent="0" lvl="0" marL="0" rtl="0" algn="l">
              <a:lnSpc>
                <a:spcPct val="135714"/>
              </a:lnSpc>
              <a:spcBef>
                <a:spcPts val="0"/>
              </a:spcBef>
              <a:spcAft>
                <a:spcPts val="0"/>
              </a:spcAft>
              <a:buClr>
                <a:schemeClr val="dk1"/>
              </a:buClr>
              <a:buSzPts val="1100"/>
              <a:buFont typeface="Arial"/>
              <a:buNone/>
            </a:pPr>
            <a:r>
              <a:rPr lang="en" sz="1200">
                <a:solidFill>
                  <a:srgbClr val="202124"/>
                </a:solidFill>
                <a:highlight>
                  <a:srgbClr val="FFFFFF"/>
                </a:highlight>
              </a:rPr>
              <a:t> </a:t>
            </a:r>
            <a:endParaRPr sz="1200">
              <a:solidFill>
                <a:srgbClr val="202124"/>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6" name="Google Shape;15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9"/>
          <p:cNvPicPr preferRelativeResize="0"/>
          <p:nvPr/>
        </p:nvPicPr>
        <p:blipFill>
          <a:blip r:embed="rId3">
            <a:alphaModFix/>
          </a:blip>
          <a:stretch>
            <a:fillRect/>
          </a:stretch>
        </p:blipFill>
        <p:spPr>
          <a:xfrm>
            <a:off x="311700" y="445025"/>
            <a:ext cx="8520601" cy="3930050"/>
          </a:xfrm>
          <a:prstGeom prst="rect">
            <a:avLst/>
          </a:prstGeom>
          <a:noFill/>
          <a:ln>
            <a:noFill/>
          </a:ln>
        </p:spPr>
      </p:pic>
      <p:sp>
        <p:nvSpPr>
          <p:cNvPr id="158" name="Google Shape;158;p29"/>
          <p:cNvSpPr txBox="1"/>
          <p:nvPr/>
        </p:nvSpPr>
        <p:spPr>
          <a:xfrm>
            <a:off x="359425" y="2571750"/>
            <a:ext cx="8539500" cy="2339700"/>
          </a:xfrm>
          <a:prstGeom prst="rect">
            <a:avLst/>
          </a:prstGeom>
          <a:solidFill>
            <a:srgbClr val="D9EAD3"/>
          </a:solid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In above example, React will call the “ref” </a:t>
            </a:r>
            <a:r>
              <a:rPr lang="en"/>
              <a:t>callback</a:t>
            </a:r>
            <a:r>
              <a:rPr lang="en"/>
              <a:t> to store the reference to the input DOM element when the component mounts, and when the component unmounts, call it with null.</a:t>
            </a:r>
            <a:endParaRPr/>
          </a:p>
          <a:p>
            <a:pPr indent="0" lvl="0" marL="45720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n"/>
              <a:t>Refs are always up-to-date before the componentDidMount  or </a:t>
            </a:r>
            <a:r>
              <a:rPr lang="en">
                <a:solidFill>
                  <a:schemeClr val="dk1"/>
                </a:solidFill>
              </a:rPr>
              <a:t>componentDidUpdate fires. </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The callback refs pass between components is the same as you work with object refs, which is created with React.createRef().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style.css</a:t>
            </a:r>
            <a:endParaRPr/>
          </a:p>
        </p:txBody>
      </p:sp>
      <p:sp>
        <p:nvSpPr>
          <p:cNvPr id="1174" name="Google Shape;1174;p1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Here .(dot) represent classes which we have already written in index.html, for ex:- </a:t>
            </a:r>
            <a:endParaRPr/>
          </a:p>
          <a:p>
            <a:pPr indent="0" lvl="0" marL="0" rtl="0" algn="l">
              <a:spcBef>
                <a:spcPts val="1200"/>
              </a:spcBef>
              <a:spcAft>
                <a:spcPts val="0"/>
              </a:spcAft>
              <a:buNone/>
            </a:pPr>
            <a:r>
              <a:rPr lang="en"/>
              <a:t>.Header, .Play_Arena , .Play_Arena_Box_Class etc.</a:t>
            </a:r>
            <a:endParaRPr/>
          </a:p>
          <a:p>
            <a:pPr indent="0" lvl="0" marL="0" rtl="0" algn="l">
              <a:spcBef>
                <a:spcPts val="1200"/>
              </a:spcBef>
              <a:spcAft>
                <a:spcPts val="0"/>
              </a:spcAft>
              <a:buNone/>
            </a:pPr>
            <a:r>
              <a:rPr lang="en"/>
              <a:t>While designing project 1st thing we must know is layout how my output window will look a like and what exactly I want to be displayed i.e. HTML File and CSS file,   </a:t>
            </a:r>
            <a:endParaRPr/>
          </a:p>
          <a:p>
            <a:pPr indent="0" lvl="0" marL="0" rtl="0" algn="l">
              <a:spcBef>
                <a:spcPts val="1200"/>
              </a:spcBef>
              <a:spcAft>
                <a:spcPts val="1200"/>
              </a:spcAft>
              <a:buNone/>
            </a:pPr>
            <a:r>
              <a:t/>
            </a:r>
            <a:endParaRPr sz="1050">
              <a:solidFill>
                <a:srgbClr val="D4D4D4"/>
              </a:solidFill>
              <a:highlight>
                <a:srgbClr val="1E1E1E"/>
              </a:highlight>
              <a:latin typeface="Consolas"/>
              <a:ea typeface="Consolas"/>
              <a:cs typeface="Consolas"/>
              <a:sym typeface="Consolas"/>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logic.js</a:t>
            </a:r>
            <a:endParaRPr/>
          </a:p>
        </p:txBody>
      </p:sp>
      <p:sp>
        <p:nvSpPr>
          <p:cNvPr id="1180" name="Google Shape;1180;p1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Here whole logic is functional based,</a:t>
            </a:r>
            <a:endParaRPr/>
          </a:p>
          <a:p>
            <a:pPr indent="0" lvl="0" marL="0" rtl="0" algn="l">
              <a:lnSpc>
                <a:spcPct val="135714"/>
              </a:lnSpc>
              <a:spcBef>
                <a:spcPts val="120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Box_Click</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Box_Id_Num</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0"/>
              </a:spcAft>
              <a:buNone/>
            </a:pPr>
            <a:r>
              <a:rPr lang="en"/>
              <a:t> Here I am passing the id from </a:t>
            </a:r>
            <a:endParaRPr/>
          </a:p>
          <a:p>
            <a:pPr indent="0" lvl="0" marL="0" rtl="0" algn="l">
              <a:lnSpc>
                <a:spcPct val="135714"/>
              </a:lnSpc>
              <a:spcBef>
                <a:spcPts val="1200"/>
              </a:spcBef>
              <a:spcAft>
                <a:spcPts val="0"/>
              </a:spcAft>
              <a:buClr>
                <a:schemeClr val="dk1"/>
              </a:buClr>
              <a:buSzPts val="1100"/>
              <a:buFont typeface="Arial"/>
              <a:buNone/>
            </a:pP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button</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class</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"Play_Arena_Box_Class"</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id</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"Play_Arena_Box_1"</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onclick</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Box_Click</a:t>
            </a:r>
            <a:r>
              <a:rPr lang="en" sz="1050">
                <a:solidFill>
                  <a:srgbClr val="CE9178"/>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id</a:t>
            </a:r>
            <a:r>
              <a:rPr lang="en" sz="1050">
                <a:solidFill>
                  <a:srgbClr val="CE9178"/>
                </a:solidFill>
                <a:highlight>
                  <a:srgbClr val="1E1E1E"/>
                </a:highlight>
                <a:latin typeface="Consolas"/>
                <a:ea typeface="Consolas"/>
                <a:cs typeface="Consolas"/>
                <a:sym typeface="Consolas"/>
              </a:rPr>
              <a:t>)"</a:t>
            </a:r>
            <a:endParaRPr sz="1050">
              <a:solidFill>
                <a:srgbClr val="CE9178"/>
              </a:solidFill>
              <a:highlight>
                <a:srgbClr val="1E1E1E"/>
              </a:highlight>
              <a:latin typeface="Consolas"/>
              <a:ea typeface="Consolas"/>
              <a:cs typeface="Consolas"/>
              <a:sym typeface="Consolas"/>
            </a:endParaRPr>
          </a:p>
          <a:p>
            <a:pPr indent="0" lvl="0" marL="0" rtl="0" algn="l">
              <a:spcBef>
                <a:spcPts val="0"/>
              </a:spcBef>
              <a:spcAft>
                <a:spcPts val="0"/>
              </a:spcAft>
              <a:buNone/>
            </a:pPr>
            <a:r>
              <a:rPr lang="en"/>
              <a:t> What ever id I am passing it is going to be in</a:t>
            </a:r>
            <a:r>
              <a:rPr lang="en" sz="1050">
                <a:solidFill>
                  <a:srgbClr val="C586C0"/>
                </a:solidFill>
                <a:highlight>
                  <a:srgbClr val="1E1E1E"/>
                </a:highlight>
                <a:latin typeface="Consolas"/>
                <a:ea typeface="Consolas"/>
                <a:cs typeface="Consolas"/>
                <a:sym typeface="Consolas"/>
              </a:rPr>
              <a:t>if</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document</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getElementById</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Box_Id_Num</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1200"/>
              </a:spcBef>
              <a:spcAft>
                <a:spcPts val="1200"/>
              </a:spcAft>
              <a:buClr>
                <a:schemeClr val="dk1"/>
              </a:buClr>
              <a:buSzPts val="1100"/>
              <a:buFont typeface="Arial"/>
              <a:buNone/>
            </a:pPr>
            <a:r>
              <a:rPr lang="en"/>
              <a:t>In logic.js. This DOM based function. Also it will going to display the symbols as O or X through innerHTML. Winnerfinder function is also preset.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6" name="Google Shape;1186;p1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7" name="Google Shape;1187;p184"/>
          <p:cNvPicPr preferRelativeResize="0"/>
          <p:nvPr/>
        </p:nvPicPr>
        <p:blipFill>
          <a:blip r:embed="rId3">
            <a:alphaModFix/>
          </a:blip>
          <a:stretch>
            <a:fillRect/>
          </a:stretch>
        </p:blipFill>
        <p:spPr>
          <a:xfrm>
            <a:off x="485775" y="461963"/>
            <a:ext cx="8172450" cy="421957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93" name="Google Shape;1193;p1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4" name="Google Shape;1194;p185"/>
          <p:cNvPicPr preferRelativeResize="0"/>
          <p:nvPr/>
        </p:nvPicPr>
        <p:blipFill>
          <a:blip r:embed="rId3">
            <a:alphaModFix/>
          </a:blip>
          <a:stretch>
            <a:fillRect/>
          </a:stretch>
        </p:blipFill>
        <p:spPr>
          <a:xfrm>
            <a:off x="414338" y="447675"/>
            <a:ext cx="8315325" cy="42481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http://127.0.0.1:5500/index.html</a:t>
            </a:r>
            <a:endParaRPr/>
          </a:p>
          <a:p>
            <a:pPr indent="0" lvl="0" marL="0" rtl="0" algn="l">
              <a:spcBef>
                <a:spcPts val="0"/>
              </a:spcBef>
              <a:spcAft>
                <a:spcPts val="0"/>
              </a:spcAft>
              <a:buNone/>
            </a:pPr>
            <a:r>
              <a:t/>
            </a:r>
            <a:endParaRPr/>
          </a:p>
        </p:txBody>
      </p:sp>
      <p:sp>
        <p:nvSpPr>
          <p:cNvPr id="1200" name="Google Shape;1200;p1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1" name="Google Shape;1201;p186"/>
          <p:cNvPicPr preferRelativeResize="0"/>
          <p:nvPr/>
        </p:nvPicPr>
        <p:blipFill>
          <a:blip r:embed="rId4">
            <a:alphaModFix/>
          </a:blip>
          <a:stretch>
            <a:fillRect/>
          </a:stretch>
        </p:blipFill>
        <p:spPr>
          <a:xfrm>
            <a:off x="280975" y="917150"/>
            <a:ext cx="8582025" cy="3983450"/>
          </a:xfrm>
          <a:prstGeom prst="rect">
            <a:avLst/>
          </a:prstGeom>
          <a:noFill/>
          <a:ln>
            <a:noFill/>
          </a:ln>
        </p:spPr>
      </p:pic>
      <p:sp>
        <p:nvSpPr>
          <p:cNvPr id="1202" name="Google Shape;1202;p186"/>
          <p:cNvSpPr txBox="1"/>
          <p:nvPr/>
        </p:nvSpPr>
        <p:spPr>
          <a:xfrm>
            <a:off x="446175" y="1574025"/>
            <a:ext cx="2367300" cy="1477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are the buttons having area defined, this UI having 4 lines and 9 buttons and it should be responsive for that we are using Bootstrap.   </a:t>
            </a:r>
            <a:endParaRPr/>
          </a:p>
        </p:txBody>
      </p:sp>
      <p:sp>
        <p:nvSpPr>
          <p:cNvPr id="1203" name="Google Shape;1203;p186"/>
          <p:cNvSpPr/>
          <p:nvPr/>
        </p:nvSpPr>
        <p:spPr>
          <a:xfrm>
            <a:off x="3110900" y="2106975"/>
            <a:ext cx="694200" cy="2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6"/>
          <p:cNvSpPr/>
          <p:nvPr/>
        </p:nvSpPr>
        <p:spPr>
          <a:xfrm flipH="1" rot="10800000">
            <a:off x="2863000" y="1660700"/>
            <a:ext cx="2255700" cy="5826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to execute Live server</a:t>
            </a:r>
            <a:endParaRPr/>
          </a:p>
        </p:txBody>
      </p:sp>
      <p:sp>
        <p:nvSpPr>
          <p:cNvPr id="1210" name="Google Shape;1210;p1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https://marketplace.visualstudio.com/items?itemName=ritwickdey.LiveServer</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800">
                <a:solidFill>
                  <a:schemeClr val="dk2"/>
                </a:solidFill>
              </a:rPr>
              <a:t>Advanced React -Functional Components- Refs Online material</a:t>
            </a:r>
            <a:endParaRPr b="1" sz="1800">
              <a:solidFill>
                <a:schemeClr val="dk2"/>
              </a:solidFill>
            </a:endParaRPr>
          </a:p>
          <a:p>
            <a:pPr indent="0" lvl="0" marL="0" rtl="0" algn="l">
              <a:lnSpc>
                <a:spcPct val="95000"/>
              </a:lnSpc>
              <a:spcBef>
                <a:spcPts val="1200"/>
              </a:spcBef>
              <a:spcAft>
                <a:spcPts val="0"/>
              </a:spcAft>
              <a:buClr>
                <a:schemeClr val="dk1"/>
              </a:buClr>
              <a:buSzPts val="275"/>
              <a:buFont typeface="Arial"/>
              <a:buNone/>
            </a:pPr>
            <a:r>
              <a:t/>
            </a:r>
            <a:endParaRPr b="1" sz="1800">
              <a:solidFill>
                <a:schemeClr val="dk2"/>
              </a:solidFill>
            </a:endParaRPr>
          </a:p>
          <a:p>
            <a:pPr indent="0" lvl="0" marL="0" rtl="0" algn="l">
              <a:spcBef>
                <a:spcPts val="1200"/>
              </a:spcBef>
              <a:spcAft>
                <a:spcPts val="0"/>
              </a:spcAft>
              <a:buNone/>
            </a:pPr>
            <a:r>
              <a:t/>
            </a:r>
            <a:endParaRPr b="1" sz="1800"/>
          </a:p>
        </p:txBody>
      </p:sp>
      <p:sp>
        <p:nvSpPr>
          <p:cNvPr id="164" name="Google Shape;164;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t/>
            </a:r>
            <a:endParaRPr sz="1050"/>
          </a:p>
          <a:p>
            <a:pPr indent="0" lvl="0" marL="0" rtl="0" algn="l">
              <a:lnSpc>
                <a:spcPct val="95000"/>
              </a:lnSpc>
              <a:spcBef>
                <a:spcPts val="1200"/>
              </a:spcBef>
              <a:spcAft>
                <a:spcPts val="0"/>
              </a:spcAft>
              <a:buSzPts val="275"/>
              <a:buNone/>
            </a:pPr>
            <a:r>
              <a:rPr lang="en" sz="1050" u="sng">
                <a:solidFill>
                  <a:schemeClr val="hlink"/>
                </a:solidFill>
                <a:hlinkClick r:id="rId3"/>
              </a:rPr>
              <a:t>https://reactjs.org/docs/higher-order-components.html</a:t>
            </a:r>
            <a:endParaRPr sz="1050"/>
          </a:p>
          <a:p>
            <a:pPr indent="0" lvl="0" marL="0" rtl="0" algn="l">
              <a:lnSpc>
                <a:spcPct val="95000"/>
              </a:lnSpc>
              <a:spcBef>
                <a:spcPts val="1200"/>
              </a:spcBef>
              <a:spcAft>
                <a:spcPts val="0"/>
              </a:spcAft>
              <a:buClr>
                <a:schemeClr val="dk1"/>
              </a:buClr>
              <a:buSzPts val="275"/>
              <a:buFont typeface="Arial"/>
              <a:buNone/>
            </a:pPr>
            <a:r>
              <a:t/>
            </a:r>
            <a:endParaRPr sz="1050"/>
          </a:p>
          <a:p>
            <a:pPr indent="0" lvl="0" marL="0" rtl="0" algn="l">
              <a:lnSpc>
                <a:spcPct val="95000"/>
              </a:lnSpc>
              <a:spcBef>
                <a:spcPts val="1200"/>
              </a:spcBef>
              <a:spcAft>
                <a:spcPts val="0"/>
              </a:spcAft>
              <a:buSzPts val="275"/>
              <a:buNone/>
            </a:pPr>
            <a:r>
              <a:rPr lang="en" sz="1050" u="sng">
                <a:solidFill>
                  <a:schemeClr val="hlink"/>
                </a:solidFill>
                <a:hlinkClick r:id="rId4"/>
              </a:rPr>
              <a:t>https://www.geeksforgeeks.org/reactjs-functional-components/</a:t>
            </a:r>
            <a:endParaRPr sz="1050"/>
          </a:p>
          <a:p>
            <a:pPr indent="0" lvl="0" marL="0" rtl="0" algn="l">
              <a:lnSpc>
                <a:spcPct val="95000"/>
              </a:lnSpc>
              <a:spcBef>
                <a:spcPts val="1200"/>
              </a:spcBef>
              <a:spcAft>
                <a:spcPts val="0"/>
              </a:spcAft>
              <a:buSzPts val="275"/>
              <a:buNone/>
            </a:pPr>
            <a:r>
              <a:t/>
            </a:r>
            <a:endParaRPr sz="1050"/>
          </a:p>
          <a:p>
            <a:pPr indent="0" lvl="0" marL="0" rtl="0" algn="l">
              <a:spcBef>
                <a:spcPts val="1200"/>
              </a:spcBef>
              <a:spcAft>
                <a:spcPts val="0"/>
              </a:spcAft>
              <a:buClr>
                <a:schemeClr val="dk1"/>
              </a:buClr>
              <a:buSzPts val="1100"/>
              <a:buFont typeface="Arial"/>
              <a:buNone/>
            </a:pPr>
            <a:r>
              <a:rPr lang="en" u="sng">
                <a:solidFill>
                  <a:schemeClr val="accent5"/>
                </a:solidFill>
                <a:hlinkClick r:id="rId5">
                  <a:extLst>
                    <a:ext uri="{A12FA001-AC4F-418D-AE19-62706E023703}">
                      <ahyp:hlinkClr val="tx"/>
                    </a:ext>
                  </a:extLst>
                </a:hlinkClick>
              </a:rPr>
              <a:t>https://reactjs.org/docs/refs-and-the-dom.html</a:t>
            </a:r>
            <a:endParaRPr/>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u="sng">
                <a:solidFill>
                  <a:schemeClr val="accent5"/>
                </a:solidFill>
                <a:hlinkClick r:id="rId6">
                  <a:extLst>
                    <a:ext uri="{A12FA001-AC4F-418D-AE19-62706E023703}">
                      <ahyp:hlinkClr val="tx"/>
                    </a:ext>
                  </a:extLst>
                </a:hlinkClick>
              </a:rPr>
              <a:t>https://drive.google.com/file/d/1D-8a9ekoLoVOaifU68ye9cgG43W5WNJK/view</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lnSpc>
                <a:spcPct val="95000"/>
              </a:lnSpc>
              <a:spcBef>
                <a:spcPts val="1200"/>
              </a:spcBef>
              <a:spcAft>
                <a:spcPts val="0"/>
              </a:spcAft>
              <a:buSzPts val="275"/>
              <a:buNone/>
            </a:pPr>
            <a:r>
              <a:t/>
            </a:r>
            <a:endParaRPr sz="1050"/>
          </a:p>
          <a:p>
            <a:pPr indent="0" lvl="0" marL="0" rtl="0" algn="l">
              <a:lnSpc>
                <a:spcPct val="95000"/>
              </a:lnSpc>
              <a:spcBef>
                <a:spcPts val="1200"/>
              </a:spcBef>
              <a:spcAft>
                <a:spcPts val="0"/>
              </a:spcAft>
              <a:buSzPts val="275"/>
              <a:buNone/>
            </a:pPr>
            <a:r>
              <a:t/>
            </a:r>
            <a:endParaRPr sz="1050"/>
          </a:p>
          <a:p>
            <a:pPr indent="0" lvl="0" marL="0" rtl="0" algn="l">
              <a:lnSpc>
                <a:spcPct val="95000"/>
              </a:lnSpc>
              <a:spcBef>
                <a:spcPts val="1200"/>
              </a:spcBef>
              <a:spcAft>
                <a:spcPts val="0"/>
              </a:spcAft>
              <a:buClr>
                <a:schemeClr val="dk1"/>
              </a:buClr>
              <a:buSzPts val="275"/>
              <a:buFont typeface="Arial"/>
              <a:buNone/>
            </a:pPr>
            <a:r>
              <a:t/>
            </a:r>
            <a:endParaRPr sz="1050"/>
          </a:p>
          <a:p>
            <a:pPr indent="0" lvl="0" marL="0" rtl="0" algn="l">
              <a:lnSpc>
                <a:spcPct val="95000"/>
              </a:lnSpc>
              <a:spcBef>
                <a:spcPts val="1200"/>
              </a:spcBef>
              <a:spcAft>
                <a:spcPts val="1200"/>
              </a:spcAft>
              <a:buSzPts val="275"/>
              <a:buNone/>
            </a:pPr>
            <a:r>
              <a:t/>
            </a:r>
            <a:endParaRPr sz="105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0" name="Google Shape;17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31"/>
          <p:cNvPicPr preferRelativeResize="0"/>
          <p:nvPr/>
        </p:nvPicPr>
        <p:blipFill>
          <a:blip r:embed="rId3">
            <a:alphaModFix/>
          </a:blip>
          <a:stretch>
            <a:fillRect/>
          </a:stretch>
        </p:blipFill>
        <p:spPr>
          <a:xfrm>
            <a:off x="311700" y="1152475"/>
            <a:ext cx="8520600" cy="2863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152400" y="152400"/>
            <a:ext cx="8679899" cy="4416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32"/>
          <p:cNvPicPr preferRelativeResize="0"/>
          <p:nvPr/>
        </p:nvPicPr>
        <p:blipFill>
          <a:blip r:embed="rId3">
            <a:alphaModFix/>
          </a:blip>
          <a:stretch>
            <a:fillRect/>
          </a:stretch>
        </p:blipFill>
        <p:spPr>
          <a:xfrm>
            <a:off x="148725" y="123825"/>
            <a:ext cx="8824524" cy="4895850"/>
          </a:xfrm>
          <a:prstGeom prst="rect">
            <a:avLst/>
          </a:prstGeom>
          <a:noFill/>
          <a:ln>
            <a:noFill/>
          </a:ln>
        </p:spPr>
      </p:pic>
      <p:sp>
        <p:nvSpPr>
          <p:cNvPr id="179" name="Google Shape;179;p32"/>
          <p:cNvSpPr txBox="1"/>
          <p:nvPr/>
        </p:nvSpPr>
        <p:spPr>
          <a:xfrm>
            <a:off x="4399850" y="309850"/>
            <a:ext cx="4176900" cy="615600"/>
          </a:xfrm>
          <a:prstGeom prst="rect">
            <a:avLst/>
          </a:prstGeom>
          <a:solidFill>
            <a:srgbClr val="20212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5" name="Google Shape;18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40000"/>
              </a:lnSpc>
              <a:spcBef>
                <a:spcPts val="0"/>
              </a:spcBef>
              <a:spcAft>
                <a:spcPts val="0"/>
              </a:spcAft>
              <a:buClr>
                <a:schemeClr val="dk1"/>
              </a:buClr>
              <a:buSzPts val="852"/>
              <a:buFont typeface="Arial"/>
              <a:buNone/>
            </a:pPr>
            <a:r>
              <a:rPr lang="en" sz="1478">
                <a:solidFill>
                  <a:srgbClr val="0A0A23"/>
                </a:solidFill>
                <a:highlight>
                  <a:srgbClr val="FFFFFF"/>
                </a:highlight>
              </a:rPr>
              <a:t>React.js is an open-source JavaScript-based user interface library. It is hugely popular for web and mobile app development.</a:t>
            </a:r>
            <a:endParaRPr sz="1285">
              <a:solidFill>
                <a:srgbClr val="0A0A23"/>
              </a:solidFill>
              <a:highlight>
                <a:srgbClr val="FFFFFF"/>
              </a:highlight>
            </a:endParaRPr>
          </a:p>
          <a:p>
            <a:pPr indent="0" lvl="0" marL="0" rtl="0" algn="just">
              <a:lnSpc>
                <a:spcPct val="105000"/>
              </a:lnSpc>
              <a:spcBef>
                <a:spcPts val="2300"/>
              </a:spcBef>
              <a:spcAft>
                <a:spcPts val="0"/>
              </a:spcAft>
              <a:buClr>
                <a:schemeClr val="dk1"/>
              </a:buClr>
              <a:buSzPts val="852"/>
              <a:buFont typeface="Arial"/>
              <a:buNone/>
            </a:pPr>
            <a:r>
              <a:rPr lang="en" sz="1478">
                <a:solidFill>
                  <a:srgbClr val="0A0A23"/>
                </a:solidFill>
                <a:highlight>
                  <a:srgbClr val="FFFFFF"/>
                </a:highlight>
              </a:rPr>
              <a:t>React follows the principle of </a:t>
            </a:r>
            <a:r>
              <a:rPr lang="en" sz="1207">
                <a:solidFill>
                  <a:srgbClr val="0A0A23"/>
                </a:solidFill>
                <a:highlight>
                  <a:srgbClr val="FFFFFF"/>
                </a:highlight>
                <a:latin typeface="Roboto Mono"/>
                <a:ea typeface="Roboto Mono"/>
                <a:cs typeface="Roboto Mono"/>
                <a:sym typeface="Roboto Mono"/>
              </a:rPr>
              <a:t>component-based</a:t>
            </a:r>
            <a:r>
              <a:rPr lang="en" sz="1478">
                <a:solidFill>
                  <a:srgbClr val="0A0A23"/>
                </a:solidFill>
                <a:highlight>
                  <a:srgbClr val="FFFFFF"/>
                </a:highlight>
              </a:rPr>
              <a:t> architecture. A </a:t>
            </a:r>
            <a:r>
              <a:rPr lang="en" sz="1207">
                <a:solidFill>
                  <a:srgbClr val="0A0A23"/>
                </a:solidFill>
                <a:highlight>
                  <a:srgbClr val="FFFFFF"/>
                </a:highlight>
                <a:latin typeface="Roboto Mono"/>
                <a:ea typeface="Roboto Mono"/>
                <a:cs typeface="Roboto Mono"/>
                <a:sym typeface="Roboto Mono"/>
              </a:rPr>
              <a:t>component</a:t>
            </a:r>
            <a:r>
              <a:rPr lang="en" sz="1478">
                <a:solidFill>
                  <a:srgbClr val="0A0A23"/>
                </a:solidFill>
                <a:highlight>
                  <a:srgbClr val="FFFFFF"/>
                </a:highlight>
              </a:rPr>
              <a:t> in React is an isolated and reusable piece of code. The components can be of two types – class components and functional components.</a:t>
            </a:r>
            <a:endParaRPr sz="1478">
              <a:solidFill>
                <a:srgbClr val="0A0A23"/>
              </a:solidFill>
              <a:highlight>
                <a:srgbClr val="FFFFFF"/>
              </a:highlight>
            </a:endParaRPr>
          </a:p>
          <a:p>
            <a:pPr indent="0" lvl="0" marL="0" rtl="0" algn="just">
              <a:lnSpc>
                <a:spcPct val="105000"/>
              </a:lnSpc>
              <a:spcBef>
                <a:spcPts val="2500"/>
              </a:spcBef>
              <a:spcAft>
                <a:spcPts val="0"/>
              </a:spcAft>
              <a:buSzPts val="852"/>
              <a:buNone/>
            </a:pPr>
            <a:r>
              <a:rPr lang="en" sz="1478">
                <a:solidFill>
                  <a:srgbClr val="0A0A23"/>
                </a:solidFill>
                <a:highlight>
                  <a:srgbClr val="FFFFFF"/>
                </a:highlight>
              </a:rPr>
              <a:t>Before React version 16.8, developers could handle state and other React features only using class components. But with version 16.8, React introduced a new pattern called </a:t>
            </a:r>
            <a:r>
              <a:rPr b="1" lang="en" sz="1307">
                <a:solidFill>
                  <a:srgbClr val="0A0A23"/>
                </a:solidFill>
                <a:highlight>
                  <a:srgbClr val="FFFFFF"/>
                </a:highlight>
                <a:latin typeface="Roboto Mono"/>
                <a:ea typeface="Roboto Mono"/>
                <a:cs typeface="Roboto Mono"/>
                <a:sym typeface="Roboto Mono"/>
              </a:rPr>
              <a:t>Hooks</a:t>
            </a:r>
            <a:r>
              <a:rPr b="1" lang="en" sz="1578">
                <a:solidFill>
                  <a:srgbClr val="0A0A23"/>
                </a:solidFill>
                <a:highlight>
                  <a:srgbClr val="FFFFFF"/>
                </a:highlight>
              </a:rPr>
              <a:t>.</a:t>
            </a:r>
            <a:endParaRPr b="1" sz="1578">
              <a:solidFill>
                <a:srgbClr val="0A0A23"/>
              </a:solidFill>
              <a:highlight>
                <a:srgbClr val="FFFFFF"/>
              </a:highlight>
            </a:endParaRPr>
          </a:p>
          <a:p>
            <a:pPr indent="0" lvl="0" marL="0" rtl="0" algn="just">
              <a:lnSpc>
                <a:spcPct val="105000"/>
              </a:lnSpc>
              <a:spcBef>
                <a:spcPts val="2500"/>
              </a:spcBef>
              <a:spcAft>
                <a:spcPts val="0"/>
              </a:spcAft>
              <a:buClr>
                <a:schemeClr val="dk1"/>
              </a:buClr>
              <a:buSzPts val="852"/>
              <a:buFont typeface="Arial"/>
              <a:buNone/>
            </a:pPr>
            <a:r>
              <a:rPr lang="en" sz="1478">
                <a:solidFill>
                  <a:srgbClr val="0A0A23"/>
                </a:solidFill>
                <a:highlight>
                  <a:srgbClr val="FFFFFF"/>
                </a:highlight>
              </a:rPr>
              <a:t>With React Hooks, we can use state, and other React features, in a functional component. It empowers devs(</a:t>
            </a:r>
            <a:r>
              <a:rPr b="1" lang="en" sz="1200">
                <a:solidFill>
                  <a:srgbClr val="202124"/>
                </a:solidFill>
                <a:highlight>
                  <a:srgbClr val="FFFFFF"/>
                </a:highlight>
              </a:rPr>
              <a:t>DEVelopment) </a:t>
            </a:r>
            <a:r>
              <a:rPr lang="en" sz="1478">
                <a:solidFill>
                  <a:srgbClr val="0A0A23"/>
                </a:solidFill>
                <a:highlight>
                  <a:srgbClr val="FFFFFF"/>
                </a:highlight>
              </a:rPr>
              <a:t> to do functional programming in React.</a:t>
            </a:r>
            <a:endParaRPr sz="1478">
              <a:solidFill>
                <a:srgbClr val="0A0A23"/>
              </a:solidFill>
              <a:highlight>
                <a:srgbClr val="FFFFFF"/>
              </a:highlight>
            </a:endParaRPr>
          </a:p>
          <a:p>
            <a:pPr indent="0" lvl="0" marL="0" rtl="0" algn="just">
              <a:lnSpc>
                <a:spcPct val="105000"/>
              </a:lnSpc>
              <a:spcBef>
                <a:spcPts val="2500"/>
              </a:spcBef>
              <a:spcAft>
                <a:spcPts val="1200"/>
              </a:spcAft>
              <a:buSzPts val="852"/>
              <a:buNone/>
            </a:pPr>
            <a:r>
              <a:t/>
            </a:r>
            <a:endParaRPr sz="159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Clr>
                <a:schemeClr val="dk1"/>
              </a:buClr>
              <a:buSzPts val="1100"/>
              <a:buFont typeface="Arial"/>
              <a:buNone/>
            </a:pPr>
            <a:r>
              <a:rPr b="1" lang="en" sz="1700">
                <a:solidFill>
                  <a:schemeClr val="dk1"/>
                </a:solidFill>
                <a:highlight>
                  <a:srgbClr val="FFFFFF"/>
                </a:highlight>
                <a:latin typeface="Roboto"/>
                <a:ea typeface="Roboto"/>
                <a:cs typeface="Roboto"/>
                <a:sym typeface="Roboto"/>
              </a:rPr>
              <a:t>Before You Learn About Hooks...</a:t>
            </a:r>
            <a:endParaRPr b="1" sz="1700">
              <a:solidFill>
                <a:schemeClr val="dk1"/>
              </a:solidFill>
              <a:highlight>
                <a:srgbClr val="FFFFFF"/>
              </a:highlight>
              <a:latin typeface="Roboto"/>
              <a:ea typeface="Roboto"/>
              <a:cs typeface="Roboto"/>
              <a:sym typeface="Roboto"/>
            </a:endParaRPr>
          </a:p>
          <a:p>
            <a:pPr indent="0" lvl="0" marL="0" rtl="0" algn="l">
              <a:spcBef>
                <a:spcPts val="300"/>
              </a:spcBef>
              <a:spcAft>
                <a:spcPts val="0"/>
              </a:spcAft>
              <a:buClr>
                <a:schemeClr val="dk1"/>
              </a:buClr>
              <a:buSzPts val="1100"/>
              <a:buFont typeface="Arial"/>
              <a:buNone/>
            </a:pPr>
            <a:r>
              <a:rPr lang="en" sz="1650">
                <a:solidFill>
                  <a:srgbClr val="0A0A23"/>
                </a:solidFill>
                <a:highlight>
                  <a:srgbClr val="FFFFFF"/>
                </a:highlight>
              </a:rPr>
              <a:t>Before you think of hooks, think of plain-old  </a:t>
            </a:r>
            <a:r>
              <a:rPr lang="en" sz="1300">
                <a:solidFill>
                  <a:srgbClr val="0A0A23"/>
                </a:solidFill>
                <a:highlight>
                  <a:srgbClr val="FFFFFF"/>
                </a:highlight>
                <a:latin typeface="Roboto Mono"/>
                <a:ea typeface="Roboto Mono"/>
                <a:cs typeface="Roboto Mono"/>
                <a:sym typeface="Roboto Mono"/>
              </a:rPr>
              <a:t>JavaScript functions</a:t>
            </a:r>
            <a:r>
              <a:rPr lang="en" sz="1650">
                <a:solidFill>
                  <a:srgbClr val="0A0A23"/>
                </a:solidFill>
                <a:highlight>
                  <a:srgbClr val="FFFFFF"/>
                </a:highlight>
              </a:rPr>
              <a:t>.</a:t>
            </a:r>
            <a:endParaRPr sz="1650">
              <a:solidFill>
                <a:srgbClr val="0A0A23"/>
              </a:solidFill>
              <a:highlight>
                <a:srgbClr val="FFFFFF"/>
              </a:highlight>
            </a:endParaRPr>
          </a:p>
          <a:p>
            <a:pPr indent="0" lvl="0" marL="0" rtl="0" algn="l">
              <a:spcBef>
                <a:spcPts val="2500"/>
              </a:spcBef>
              <a:spcAft>
                <a:spcPts val="0"/>
              </a:spcAft>
              <a:buClr>
                <a:schemeClr val="dk1"/>
              </a:buClr>
              <a:buSzPts val="1100"/>
              <a:buFont typeface="Arial"/>
              <a:buNone/>
            </a:pPr>
            <a:r>
              <a:rPr lang="en" sz="1650">
                <a:solidFill>
                  <a:srgbClr val="0A0A23"/>
                </a:solidFill>
                <a:highlight>
                  <a:srgbClr val="FFFFFF"/>
                </a:highlight>
              </a:rPr>
              <a:t>In the JavaScript programming language, functions are reusable code logic to perform repeated tasks. Functions are composable. This means you can invoke a function in another function and use its output.</a:t>
            </a:r>
            <a:endParaRPr sz="1650">
              <a:solidFill>
                <a:srgbClr val="0A0A23"/>
              </a:solidFill>
              <a:highlight>
                <a:srgbClr val="FFFFFF"/>
              </a:highlight>
            </a:endParaRPr>
          </a:p>
          <a:p>
            <a:pPr indent="0" lvl="0" marL="0" rtl="0" algn="l">
              <a:spcBef>
                <a:spcPts val="25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idx="1" type="body"/>
          </p:nvPr>
        </p:nvSpPr>
        <p:spPr>
          <a:xfrm>
            <a:off x="311700" y="272675"/>
            <a:ext cx="8520600" cy="429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50">
                <a:solidFill>
                  <a:srgbClr val="0A0A23"/>
                </a:solidFill>
                <a:highlight>
                  <a:srgbClr val="FFFFFF"/>
                </a:highlight>
              </a:rPr>
              <a:t>In the image below, the </a:t>
            </a:r>
            <a:r>
              <a:rPr lang="en" sz="1200">
                <a:solidFill>
                  <a:srgbClr val="0A0A23"/>
                </a:solidFill>
                <a:latin typeface="Roboto Mono"/>
                <a:ea typeface="Roboto Mono"/>
                <a:cs typeface="Roboto Mono"/>
                <a:sym typeface="Roboto Mono"/>
              </a:rPr>
              <a:t>someFunction()</a:t>
            </a:r>
            <a:r>
              <a:rPr lang="en" sz="1650">
                <a:solidFill>
                  <a:srgbClr val="0A0A23"/>
                </a:solidFill>
                <a:highlight>
                  <a:srgbClr val="FFFFFF"/>
                </a:highlight>
              </a:rPr>
              <a:t> function composes (uses) functions </a:t>
            </a:r>
            <a:r>
              <a:rPr lang="en" sz="1200">
                <a:solidFill>
                  <a:srgbClr val="0A0A23"/>
                </a:solidFill>
                <a:latin typeface="Roboto Mono"/>
                <a:ea typeface="Roboto Mono"/>
                <a:cs typeface="Roboto Mono"/>
                <a:sym typeface="Roboto Mono"/>
              </a:rPr>
              <a:t>a() </a:t>
            </a:r>
            <a:r>
              <a:rPr lang="en" sz="1650">
                <a:solidFill>
                  <a:srgbClr val="0A0A23"/>
                </a:solidFill>
                <a:highlight>
                  <a:srgbClr val="FFFFFF"/>
                </a:highlight>
              </a:rPr>
              <a:t>and</a:t>
            </a:r>
            <a:r>
              <a:rPr lang="en" sz="1200">
                <a:solidFill>
                  <a:srgbClr val="0A0A23"/>
                </a:solidFill>
                <a:latin typeface="Roboto Mono"/>
                <a:ea typeface="Roboto Mono"/>
                <a:cs typeface="Roboto Mono"/>
                <a:sym typeface="Roboto Mono"/>
              </a:rPr>
              <a:t> b().</a:t>
            </a:r>
            <a:r>
              <a:rPr lang="en" sz="1650">
                <a:solidFill>
                  <a:srgbClr val="0A0A23"/>
                </a:solidFill>
                <a:highlight>
                  <a:srgbClr val="FFFFFF"/>
                </a:highlight>
              </a:rPr>
              <a:t> The </a:t>
            </a:r>
            <a:r>
              <a:rPr lang="en" sz="1200">
                <a:solidFill>
                  <a:srgbClr val="0A0A23"/>
                </a:solidFill>
                <a:latin typeface="Roboto Mono"/>
                <a:ea typeface="Roboto Mono"/>
                <a:cs typeface="Roboto Mono"/>
                <a:sym typeface="Roboto Mono"/>
              </a:rPr>
              <a:t>b()</a:t>
            </a:r>
            <a:r>
              <a:rPr lang="en" sz="1650">
                <a:solidFill>
                  <a:srgbClr val="0A0A23"/>
                </a:solidFill>
                <a:highlight>
                  <a:srgbClr val="FFFFFF"/>
                </a:highlight>
              </a:rPr>
              <a:t> function uses the function</a:t>
            </a:r>
            <a:r>
              <a:rPr lang="en" sz="1200">
                <a:solidFill>
                  <a:srgbClr val="0A0A23"/>
                </a:solidFill>
                <a:latin typeface="Roboto Mono"/>
                <a:ea typeface="Roboto Mono"/>
                <a:cs typeface="Roboto Mono"/>
                <a:sym typeface="Roboto Mono"/>
              </a:rPr>
              <a:t> c().</a:t>
            </a:r>
            <a:endParaRPr sz="1200">
              <a:solidFill>
                <a:srgbClr val="0A0A23"/>
              </a:solidFill>
              <a:latin typeface="Roboto Mono"/>
              <a:ea typeface="Roboto Mono"/>
              <a:cs typeface="Roboto Mono"/>
              <a:sym typeface="Roboto Mono"/>
            </a:endParaRPr>
          </a:p>
          <a:p>
            <a:pPr indent="0" lvl="0" marL="0" rtl="0" algn="l">
              <a:spcBef>
                <a:spcPts val="1200"/>
              </a:spcBef>
              <a:spcAft>
                <a:spcPts val="0"/>
              </a:spcAft>
              <a:buNone/>
            </a:pPr>
            <a:r>
              <a:t/>
            </a:r>
            <a:endParaRPr sz="1200">
              <a:solidFill>
                <a:srgbClr val="0A0A23"/>
              </a:solidFill>
              <a:latin typeface="Roboto Mono"/>
              <a:ea typeface="Roboto Mono"/>
              <a:cs typeface="Roboto Mono"/>
              <a:sym typeface="Roboto Mono"/>
            </a:endParaRPr>
          </a:p>
          <a:p>
            <a:pPr indent="0" lvl="0" marL="0" rtl="0" algn="l">
              <a:spcBef>
                <a:spcPts val="1200"/>
              </a:spcBef>
              <a:spcAft>
                <a:spcPts val="1200"/>
              </a:spcAft>
              <a:buNone/>
            </a:pPr>
            <a:r>
              <a:t/>
            </a:r>
            <a:endParaRPr sz="1200">
              <a:solidFill>
                <a:srgbClr val="0A0A23"/>
              </a:solidFill>
              <a:latin typeface="Roboto Mono"/>
              <a:ea typeface="Roboto Mono"/>
              <a:cs typeface="Roboto Mono"/>
              <a:sym typeface="Roboto Mono"/>
            </a:endParaRPr>
          </a:p>
        </p:txBody>
      </p:sp>
      <p:pic>
        <p:nvPicPr>
          <p:cNvPr id="197" name="Google Shape;197;p35"/>
          <p:cNvPicPr preferRelativeResize="0"/>
          <p:nvPr/>
        </p:nvPicPr>
        <p:blipFill>
          <a:blip r:embed="rId3">
            <a:alphaModFix/>
          </a:blip>
          <a:stretch>
            <a:fillRect/>
          </a:stretch>
        </p:blipFill>
        <p:spPr>
          <a:xfrm>
            <a:off x="423250" y="1333025"/>
            <a:ext cx="7546076" cy="3543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3" name="Google Shape;20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36"/>
          <p:cNvPicPr preferRelativeResize="0"/>
          <p:nvPr/>
        </p:nvPicPr>
        <p:blipFill rotWithShape="1">
          <a:blip r:embed="rId3">
            <a:alphaModFix/>
          </a:blip>
          <a:srcRect b="0" l="1140" r="41549" t="0"/>
          <a:stretch/>
        </p:blipFill>
        <p:spPr>
          <a:xfrm>
            <a:off x="198300" y="47625"/>
            <a:ext cx="6382901" cy="5048250"/>
          </a:xfrm>
          <a:prstGeom prst="rect">
            <a:avLst/>
          </a:prstGeom>
          <a:noFill/>
          <a:ln>
            <a:noFill/>
          </a:ln>
        </p:spPr>
      </p:pic>
      <p:pic>
        <p:nvPicPr>
          <p:cNvPr id="205" name="Google Shape;205;p36"/>
          <p:cNvPicPr preferRelativeResize="0"/>
          <p:nvPr/>
        </p:nvPicPr>
        <p:blipFill rotWithShape="1">
          <a:blip r:embed="rId4">
            <a:alphaModFix/>
          </a:blip>
          <a:srcRect b="0" l="1801" r="-5320" t="0"/>
          <a:stretch/>
        </p:blipFill>
        <p:spPr>
          <a:xfrm>
            <a:off x="311700" y="445025"/>
            <a:ext cx="6604150" cy="4438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idx="1" type="body"/>
          </p:nvPr>
        </p:nvSpPr>
        <p:spPr>
          <a:xfrm>
            <a:off x="311700" y="210700"/>
            <a:ext cx="8520600" cy="4358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650">
                <a:solidFill>
                  <a:srgbClr val="0A0A23"/>
                </a:solidFill>
                <a:highlight>
                  <a:srgbClr val="FFFFFF"/>
                </a:highlight>
              </a:rPr>
              <a:t>It is not a secret that functional components in React are just plain old JavaScript functions! So if functions have composability, React components can also have composability. This means we can use (compose) one or more components into another component as shown in the image below:</a:t>
            </a:r>
            <a:endParaRPr sz="1650">
              <a:solidFill>
                <a:srgbClr val="0A0A23"/>
              </a:solidFill>
              <a:highlight>
                <a:srgbClr val="FFFFFF"/>
              </a:highlight>
            </a:endParaRPr>
          </a:p>
          <a:p>
            <a:pPr indent="0" lvl="0" marL="0" rtl="0" algn="just">
              <a:spcBef>
                <a:spcPts val="1200"/>
              </a:spcBef>
              <a:spcAft>
                <a:spcPts val="1200"/>
              </a:spcAft>
              <a:buNone/>
            </a:pPr>
            <a:r>
              <a:t/>
            </a:r>
            <a:endParaRPr sz="1650">
              <a:solidFill>
                <a:srgbClr val="0A0A23"/>
              </a:solidFill>
              <a:highlight>
                <a:srgbClr val="FFFFFF"/>
              </a:highlight>
            </a:endParaRPr>
          </a:p>
        </p:txBody>
      </p:sp>
      <p:pic>
        <p:nvPicPr>
          <p:cNvPr id="211" name="Google Shape;211;p37"/>
          <p:cNvPicPr preferRelativeResize="0"/>
          <p:nvPr/>
        </p:nvPicPr>
        <p:blipFill>
          <a:blip r:embed="rId3">
            <a:alphaModFix/>
          </a:blip>
          <a:stretch>
            <a:fillRect/>
          </a:stretch>
        </p:blipFill>
        <p:spPr>
          <a:xfrm>
            <a:off x="311700" y="1512075"/>
            <a:ext cx="8388874" cy="3294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idx="1" type="body"/>
          </p:nvPr>
        </p:nvSpPr>
        <p:spPr>
          <a:xfrm>
            <a:off x="311700" y="0"/>
            <a:ext cx="8520600" cy="4568700"/>
          </a:xfrm>
          <a:prstGeom prst="rect">
            <a:avLst/>
          </a:prstGeom>
        </p:spPr>
        <p:txBody>
          <a:bodyPr anchorCtr="0" anchor="t" bIns="91425" lIns="91425" spcFirstLastPara="1" rIns="91425" wrap="square" tIns="91425">
            <a:noAutofit/>
          </a:bodyPr>
          <a:lstStyle/>
          <a:p>
            <a:pPr indent="0" lvl="0" marL="0" rtl="0" algn="just">
              <a:spcBef>
                <a:spcPts val="900"/>
              </a:spcBef>
              <a:spcAft>
                <a:spcPts val="0"/>
              </a:spcAft>
              <a:buClr>
                <a:schemeClr val="dk1"/>
              </a:buClr>
              <a:buSzPts val="688"/>
              <a:buFont typeface="Arial"/>
              <a:buNone/>
            </a:pPr>
            <a:r>
              <a:rPr b="1" lang="en" sz="1262">
                <a:solidFill>
                  <a:schemeClr val="dk1"/>
                </a:solidFill>
                <a:highlight>
                  <a:srgbClr val="FFFFFF"/>
                </a:highlight>
                <a:latin typeface="Roboto"/>
                <a:ea typeface="Roboto"/>
                <a:cs typeface="Roboto"/>
                <a:sym typeface="Roboto"/>
              </a:rPr>
              <a:t>Stateful vs. Stateless Components</a:t>
            </a:r>
            <a:endParaRPr b="1" sz="1262">
              <a:solidFill>
                <a:schemeClr val="dk1"/>
              </a:solidFill>
              <a:highlight>
                <a:srgbClr val="FFFFFF"/>
              </a:highlight>
              <a:latin typeface="Roboto"/>
              <a:ea typeface="Roboto"/>
              <a:cs typeface="Roboto"/>
              <a:sym typeface="Roboto"/>
            </a:endParaRPr>
          </a:p>
          <a:p>
            <a:pPr indent="0" lvl="0" marL="0" rtl="0" algn="just">
              <a:spcBef>
                <a:spcPts val="300"/>
              </a:spcBef>
              <a:spcAft>
                <a:spcPts val="0"/>
              </a:spcAft>
              <a:buClr>
                <a:schemeClr val="dk1"/>
              </a:buClr>
              <a:buSzPts val="688"/>
              <a:buFont typeface="Arial"/>
              <a:buNone/>
            </a:pPr>
            <a:r>
              <a:rPr lang="en" sz="1231">
                <a:solidFill>
                  <a:srgbClr val="0A0A23"/>
                </a:solidFill>
                <a:highlight>
                  <a:srgbClr val="FFFFFF"/>
                </a:highlight>
              </a:rPr>
              <a:t>Components in React can be stateful or stateless.</a:t>
            </a:r>
            <a:endParaRPr sz="1231">
              <a:solidFill>
                <a:srgbClr val="0A0A23"/>
              </a:solidFill>
              <a:highlight>
                <a:srgbClr val="FFFFFF"/>
              </a:highlight>
            </a:endParaRPr>
          </a:p>
          <a:p>
            <a:pPr indent="-306784" lvl="0" marL="457200" marR="215900" rtl="0" algn="just">
              <a:lnSpc>
                <a:spcPct val="160000"/>
              </a:lnSpc>
              <a:spcBef>
                <a:spcPts val="2500"/>
              </a:spcBef>
              <a:spcAft>
                <a:spcPts val="0"/>
              </a:spcAft>
              <a:buClr>
                <a:srgbClr val="0A0A23"/>
              </a:buClr>
              <a:buSzPts val="1231"/>
              <a:buChar char="●"/>
            </a:pPr>
            <a:r>
              <a:rPr lang="en" sz="1231">
                <a:solidFill>
                  <a:srgbClr val="0A0A23"/>
                </a:solidFill>
                <a:highlight>
                  <a:srgbClr val="FFFFFF"/>
                </a:highlight>
              </a:rPr>
              <a:t>A stateful component declares and manages local state in it.-( A components which manages the state and having some kind of state or tracks and there are certain things happens that changes the state. </a:t>
            </a:r>
            <a:endParaRPr sz="1231">
              <a:solidFill>
                <a:srgbClr val="0A0A23"/>
              </a:solidFill>
              <a:highlight>
                <a:srgbClr val="FFFFFF"/>
              </a:highlight>
            </a:endParaRPr>
          </a:p>
          <a:p>
            <a:pPr indent="-306784" lvl="0" marL="457200" marR="215900" rtl="0" algn="just">
              <a:lnSpc>
                <a:spcPct val="160000"/>
              </a:lnSpc>
              <a:spcBef>
                <a:spcPts val="0"/>
              </a:spcBef>
              <a:spcAft>
                <a:spcPts val="0"/>
              </a:spcAft>
              <a:buClr>
                <a:srgbClr val="0A0A23"/>
              </a:buClr>
              <a:buSzPts val="1231"/>
              <a:buChar char="●"/>
            </a:pPr>
            <a:r>
              <a:rPr lang="en" sz="1231">
                <a:solidFill>
                  <a:srgbClr val="0A0A23"/>
                </a:solidFill>
                <a:highlight>
                  <a:srgbClr val="FFFFFF"/>
                </a:highlight>
              </a:rPr>
              <a:t>Ex. A count </a:t>
            </a:r>
            <a:r>
              <a:rPr lang="en" sz="1231">
                <a:solidFill>
                  <a:srgbClr val="0A0A23"/>
                </a:solidFill>
                <a:highlight>
                  <a:srgbClr val="FFFFFF"/>
                </a:highlight>
              </a:rPr>
              <a:t>variable</a:t>
            </a:r>
            <a:r>
              <a:rPr lang="en" sz="1231">
                <a:solidFill>
                  <a:srgbClr val="0A0A23"/>
                </a:solidFill>
                <a:highlight>
                  <a:srgbClr val="FFFFFF"/>
                </a:highlight>
              </a:rPr>
              <a:t> initialized with one( count=1)  there is button you clicked on that every time you clicked on  that count variable increases the value.  So it has state called count and it has side effect that it is changing the state the side effect is clicking on the button which is changing the state that incrementing the count by +1 every time you clicked on it. So a component like that is a stateful component because it manages the state. </a:t>
            </a:r>
            <a:endParaRPr sz="1231">
              <a:solidFill>
                <a:srgbClr val="0A0A23"/>
              </a:solidFill>
              <a:highlight>
                <a:srgbClr val="FFFFFF"/>
              </a:highlight>
            </a:endParaRPr>
          </a:p>
          <a:p>
            <a:pPr indent="-306784" lvl="0" marL="457200" marR="215900" rtl="0" algn="just">
              <a:lnSpc>
                <a:spcPct val="160000"/>
              </a:lnSpc>
              <a:spcBef>
                <a:spcPts val="0"/>
              </a:spcBef>
              <a:spcAft>
                <a:spcPts val="0"/>
              </a:spcAft>
              <a:buClr>
                <a:srgbClr val="0A0A23"/>
              </a:buClr>
              <a:buSzPts val="1231"/>
              <a:buChar char="●"/>
            </a:pPr>
            <a:r>
              <a:rPr lang="en" sz="1231">
                <a:solidFill>
                  <a:srgbClr val="0A0A23"/>
                </a:solidFill>
                <a:highlight>
                  <a:srgbClr val="FFFFFF"/>
                </a:highlight>
              </a:rPr>
              <a:t>In React the component should be like a pure function, </a:t>
            </a:r>
            <a:r>
              <a:rPr lang="en" sz="1231">
                <a:solidFill>
                  <a:srgbClr val="0A0A23"/>
                </a:solidFill>
                <a:highlight>
                  <a:srgbClr val="FFFFFF"/>
                </a:highlight>
              </a:rPr>
              <a:t>A </a:t>
            </a:r>
            <a:r>
              <a:rPr lang="en" sz="1231" u="sng">
                <a:solidFill>
                  <a:schemeClr val="accent5"/>
                </a:solidFill>
                <a:highlight>
                  <a:srgbClr val="FFFFFF"/>
                </a:highlight>
                <a:hlinkClick r:id="rId3">
                  <a:extLst>
                    <a:ext uri="{A12FA001-AC4F-418D-AE19-62706E023703}">
                      <ahyp:hlinkClr val="tx"/>
                    </a:ext>
                  </a:extLst>
                </a:hlinkClick>
              </a:rPr>
              <a:t>pure function</a:t>
            </a:r>
            <a:r>
              <a:rPr lang="en" sz="1231">
                <a:solidFill>
                  <a:srgbClr val="0A0A23"/>
                </a:solidFill>
                <a:highlight>
                  <a:srgbClr val="FFFFFF"/>
                </a:highlight>
              </a:rPr>
              <a:t> is a function without any side-effects. This means that a function always returns the same output for the same input. (if you pass a similar argument to a pure function it will always result it to similar output, side effect change a phenomena that a function being a pure function so there might be something inside the function that will force that function not to return same output every time for the same input, that is side effect. </a:t>
            </a:r>
            <a:endParaRPr sz="1325"/>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2" name="Google Shape;22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1601" lvl="0" marL="457200" marR="215900" rtl="0" algn="just">
              <a:lnSpc>
                <a:spcPct val="100000"/>
              </a:lnSpc>
              <a:spcBef>
                <a:spcPts val="0"/>
              </a:spcBef>
              <a:spcAft>
                <a:spcPts val="0"/>
              </a:spcAft>
              <a:buClr>
                <a:srgbClr val="0A0A23"/>
              </a:buClr>
              <a:buSzPts val="677"/>
              <a:buChar char="●"/>
            </a:pPr>
            <a:r>
              <a:rPr lang="en" sz="1277">
                <a:solidFill>
                  <a:srgbClr val="0A0A23"/>
                </a:solidFill>
                <a:highlight>
                  <a:srgbClr val="FFFFFF"/>
                </a:highlight>
              </a:rPr>
              <a:t>In React  each of the component should be as much as possible should be stateless i.e each of the function  should be as much as possible should be like a pure function. It should not have much of the side effects. But if we are building a real application side effects are must, you want to make a network call ( Ex. </a:t>
            </a:r>
            <a:r>
              <a:rPr lang="en" sz="1315">
                <a:solidFill>
                  <a:srgbClr val="1A1A1A"/>
                </a:solidFill>
                <a:uFill>
                  <a:noFill/>
                </a:uFill>
                <a:latin typeface="Roboto"/>
                <a:ea typeface="Roboto"/>
                <a:cs typeface="Roboto"/>
                <a:sym typeface="Roboto"/>
                <a:hlinkClick r:id="rId3">
                  <a:extLst>
                    <a:ext uri="{A12FA001-AC4F-418D-AE19-62706E023703}">
                      <ahyp:hlinkClr val="tx"/>
                    </a:ext>
                  </a:extLst>
                </a:hlinkClick>
              </a:rPr>
              <a:t>window.fetch</a:t>
            </a:r>
            <a:r>
              <a:rPr lang="en" sz="1277">
                <a:solidFill>
                  <a:srgbClr val="0A0A23"/>
                </a:solidFill>
                <a:highlight>
                  <a:srgbClr val="FFFFFF"/>
                </a:highlight>
              </a:rPr>
              <a:t>() ) and change something, you want to click on button and change something. So w/o side effect we won’t be able to build anything, which is good and usable. But at the same time  we have to go by paradigm of stateless component.</a:t>
            </a:r>
            <a:endParaRPr sz="1277">
              <a:solidFill>
                <a:srgbClr val="0A0A23"/>
              </a:solidFill>
              <a:highlight>
                <a:srgbClr val="FFFFFF"/>
              </a:highlight>
            </a:endParaRPr>
          </a:p>
          <a:p>
            <a:pPr indent="0" lvl="0" marL="457200" marR="215900" rtl="0" algn="just">
              <a:lnSpc>
                <a:spcPct val="100000"/>
              </a:lnSpc>
              <a:spcBef>
                <a:spcPts val="0"/>
              </a:spcBef>
              <a:spcAft>
                <a:spcPts val="0"/>
              </a:spcAft>
              <a:buSzPts val="605"/>
              <a:buNone/>
            </a:pPr>
            <a:r>
              <a:rPr lang="en" sz="1277">
                <a:solidFill>
                  <a:srgbClr val="0A0A23"/>
                </a:solidFill>
                <a:highlight>
                  <a:srgbClr val="FFFFFF"/>
                </a:highlight>
              </a:rPr>
              <a:t> </a:t>
            </a:r>
            <a:endParaRPr sz="1277">
              <a:solidFill>
                <a:srgbClr val="0A0A23"/>
              </a:solidFill>
              <a:highlight>
                <a:srgbClr val="FFFFFF"/>
              </a:highlight>
            </a:endParaRPr>
          </a:p>
          <a:p>
            <a:pPr indent="-309701" lvl="0" marL="457200" marR="215900" rtl="0" algn="just">
              <a:lnSpc>
                <a:spcPct val="100000"/>
              </a:lnSpc>
              <a:spcBef>
                <a:spcPts val="800"/>
              </a:spcBef>
              <a:spcAft>
                <a:spcPts val="0"/>
              </a:spcAft>
              <a:buClr>
                <a:srgbClr val="0A0A23"/>
              </a:buClr>
              <a:buSzPts val="1277"/>
              <a:buChar char="●"/>
            </a:pPr>
            <a:r>
              <a:rPr lang="en" sz="1277">
                <a:solidFill>
                  <a:srgbClr val="0A0A23"/>
                </a:solidFill>
                <a:highlight>
                  <a:srgbClr val="FFFFFF"/>
                </a:highlight>
              </a:rPr>
              <a:t>A stateless component is a pure function that doesn't have a local state and side-effects to manage.If we take out the stateful and side-effects logic from a functional component, we have a stateless component. Also, the stateful and side-effects logic can be reusable elsewhere in the app. So it makes sense to isolate them from a component as much as possible.</a:t>
            </a:r>
            <a:endParaRPr sz="1277">
              <a:solidFill>
                <a:srgbClr val="0A0A23"/>
              </a:solidFill>
              <a:highlight>
                <a:srgbClr val="FFFFFF"/>
              </a:highlight>
            </a:endParaRPr>
          </a:p>
          <a:p>
            <a:pPr indent="0" lvl="0" marL="0" rtl="0" algn="l">
              <a:spcBef>
                <a:spcPts val="0"/>
              </a:spcBef>
              <a:spcAft>
                <a:spcPts val="1200"/>
              </a:spcAft>
              <a:buSzPts val="605"/>
              <a:buNone/>
            </a:pPr>
            <a:r>
              <a:t/>
            </a:r>
            <a:endParaRPr sz="159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8" name="Google Shape;22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6784" lvl="0" marL="457200" marR="215900" rtl="0" algn="just">
              <a:lnSpc>
                <a:spcPct val="160000"/>
              </a:lnSpc>
              <a:spcBef>
                <a:spcPts val="0"/>
              </a:spcBef>
              <a:spcAft>
                <a:spcPts val="0"/>
              </a:spcAft>
              <a:buClr>
                <a:srgbClr val="0A0A23"/>
              </a:buClr>
              <a:buSzPts val="1231"/>
              <a:buChar char="●"/>
            </a:pPr>
            <a:r>
              <a:rPr lang="en" sz="1231">
                <a:solidFill>
                  <a:srgbClr val="0A0A23"/>
                </a:solidFill>
                <a:highlight>
                  <a:srgbClr val="FFFFFF"/>
                </a:highlight>
              </a:rPr>
              <a:t>So </a:t>
            </a:r>
            <a:r>
              <a:rPr lang="en" sz="1231">
                <a:solidFill>
                  <a:srgbClr val="0A0A23"/>
                </a:solidFill>
                <a:highlight>
                  <a:srgbClr val="FFFFFF"/>
                </a:highlight>
              </a:rPr>
              <a:t>Here  all the statefulness we can  park into some other components or some other functions, so  stateful logic  goes into another function, another component. That particular thing is called HOOK. </a:t>
            </a:r>
            <a:endParaRPr/>
          </a:p>
        </p:txBody>
      </p:sp>
      <p:pic>
        <p:nvPicPr>
          <p:cNvPr id="229" name="Google Shape;229;p40"/>
          <p:cNvPicPr preferRelativeResize="0"/>
          <p:nvPr/>
        </p:nvPicPr>
        <p:blipFill>
          <a:blip r:embed="rId3">
            <a:alphaModFix/>
          </a:blip>
          <a:stretch>
            <a:fillRect/>
          </a:stretch>
        </p:blipFill>
        <p:spPr>
          <a:xfrm>
            <a:off x="311700" y="2146000"/>
            <a:ext cx="6795675" cy="2933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txBox="1"/>
          <p:nvPr>
            <p:ph idx="1" type="body"/>
          </p:nvPr>
        </p:nvSpPr>
        <p:spPr>
          <a:xfrm>
            <a:off x="311700" y="123950"/>
            <a:ext cx="8520600" cy="44448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Clr>
                <a:schemeClr val="dk1"/>
              </a:buClr>
              <a:buSzPts val="1100"/>
              <a:buFont typeface="Arial"/>
              <a:buNone/>
            </a:pPr>
            <a:r>
              <a:rPr b="1" lang="en" sz="1700">
                <a:solidFill>
                  <a:schemeClr val="dk1"/>
                </a:solidFill>
                <a:highlight>
                  <a:srgbClr val="FFFFFF"/>
                </a:highlight>
                <a:latin typeface="Roboto"/>
                <a:ea typeface="Roboto"/>
                <a:cs typeface="Roboto"/>
                <a:sym typeface="Roboto"/>
              </a:rPr>
              <a:t>React Hooks and Stateful Logic</a:t>
            </a:r>
            <a:endParaRPr b="1" sz="1700">
              <a:solidFill>
                <a:schemeClr val="dk1"/>
              </a:solidFill>
              <a:highlight>
                <a:srgbClr val="FFFFFF"/>
              </a:highlight>
              <a:latin typeface="Roboto"/>
              <a:ea typeface="Roboto"/>
              <a:cs typeface="Roboto"/>
              <a:sym typeface="Roboto"/>
            </a:endParaRPr>
          </a:p>
          <a:p>
            <a:pPr indent="0" lvl="0" marL="0" rtl="0" algn="just">
              <a:spcBef>
                <a:spcPts val="300"/>
              </a:spcBef>
              <a:spcAft>
                <a:spcPts val="0"/>
              </a:spcAft>
              <a:buClr>
                <a:schemeClr val="dk1"/>
              </a:buClr>
              <a:buSzPts val="1100"/>
              <a:buFont typeface="Arial"/>
              <a:buNone/>
            </a:pPr>
            <a:r>
              <a:rPr lang="en" sz="1400">
                <a:solidFill>
                  <a:srgbClr val="0A0A23"/>
                </a:solidFill>
                <a:highlight>
                  <a:srgbClr val="FFFFFF"/>
                </a:highlight>
              </a:rPr>
              <a:t>With React Hooks, we can isolate stateful logic and side-effects from a functional component. Hooks are JavaScript functions that manage the state's behaviour and side effects by isolating them from a component.  So, we can now isolate all the stateful logic in hooks and use (compose them, as hooks are functions, too) into the components.</a:t>
            </a:r>
            <a:endParaRPr sz="1400">
              <a:solidFill>
                <a:srgbClr val="0A0A23"/>
              </a:solidFill>
              <a:highlight>
                <a:srgbClr val="FFFFFF"/>
              </a:highlight>
            </a:endParaRPr>
          </a:p>
          <a:p>
            <a:pPr indent="0" lvl="0" marL="0" rtl="0" algn="l">
              <a:spcBef>
                <a:spcPts val="2500"/>
              </a:spcBef>
              <a:spcAft>
                <a:spcPts val="1200"/>
              </a:spcAft>
              <a:buNone/>
            </a:pPr>
            <a:r>
              <a:t/>
            </a:r>
            <a:endParaRPr/>
          </a:p>
        </p:txBody>
      </p:sp>
      <p:pic>
        <p:nvPicPr>
          <p:cNvPr id="235" name="Google Shape;235;p41"/>
          <p:cNvPicPr preferRelativeResize="0"/>
          <p:nvPr/>
        </p:nvPicPr>
        <p:blipFill>
          <a:blip r:embed="rId3">
            <a:alphaModFix/>
          </a:blip>
          <a:stretch>
            <a:fillRect/>
          </a:stretch>
        </p:blipFill>
        <p:spPr>
          <a:xfrm>
            <a:off x="716875" y="1660800"/>
            <a:ext cx="7587100" cy="3057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a:solidFill>
            <a:srgbClr val="D9EAD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ReactJS Refs</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b="1" lang="en" sz="1900"/>
              <a:t>Q. 1) What is React refs?</a:t>
            </a:r>
            <a:r>
              <a:rPr b="1" lang="en" sz="1900"/>
              <a:t> When to Use Refs? When not to Use Refs?</a:t>
            </a:r>
            <a:endParaRPr b="1" sz="1900"/>
          </a:p>
          <a:p>
            <a:pPr indent="0" lvl="0" marL="0" rtl="0" algn="just">
              <a:spcBef>
                <a:spcPts val="1200"/>
              </a:spcBef>
              <a:spcAft>
                <a:spcPts val="0"/>
              </a:spcAft>
              <a:buNone/>
            </a:pPr>
            <a:r>
              <a:rPr lang="en"/>
              <a:t> </a:t>
            </a:r>
            <a:r>
              <a:rPr lang="en" sz="1650">
                <a:solidFill>
                  <a:srgbClr val="202124"/>
                </a:solidFill>
                <a:highlight>
                  <a:srgbClr val="FFFFFF"/>
                </a:highlight>
              </a:rPr>
              <a:t>Refs is </a:t>
            </a:r>
            <a:r>
              <a:rPr lang="en" sz="1650">
                <a:solidFill>
                  <a:srgbClr val="202124"/>
                </a:solidFill>
                <a:highlight>
                  <a:srgbClr val="FEF7E0"/>
                </a:highlight>
              </a:rPr>
              <a:t>the shorthand used for references in React</a:t>
            </a:r>
            <a:r>
              <a:rPr lang="en" sz="1650">
                <a:solidFill>
                  <a:srgbClr val="202124"/>
                </a:solidFill>
                <a:highlight>
                  <a:srgbClr val="FFFFFF"/>
                </a:highlight>
              </a:rPr>
              <a:t>. Refs are a feature that allow React components to interact with child elements.  </a:t>
            </a:r>
            <a:r>
              <a:rPr lang="en" sz="1650">
                <a:solidFill>
                  <a:srgbClr val="202124"/>
                </a:solidFill>
                <a:highlight>
                  <a:srgbClr val="FFFFFF"/>
                </a:highlight>
              </a:rPr>
              <a:t>It provides a way to access React DOM nodes or React elements and how to interact with it.</a:t>
            </a:r>
            <a:endParaRPr sz="1650">
              <a:solidFill>
                <a:srgbClr val="202124"/>
              </a:solidFill>
              <a:highlight>
                <a:srgbClr val="FFFFFF"/>
              </a:highlight>
            </a:endParaRPr>
          </a:p>
          <a:p>
            <a:pPr indent="0" lvl="0" marL="0" rtl="0" algn="just">
              <a:spcBef>
                <a:spcPts val="1200"/>
              </a:spcBef>
              <a:spcAft>
                <a:spcPts val="0"/>
              </a:spcAft>
              <a:buNone/>
            </a:pPr>
            <a:r>
              <a:rPr lang="en" sz="1650">
                <a:solidFill>
                  <a:srgbClr val="202124"/>
                </a:solidFill>
                <a:highlight>
                  <a:srgbClr val="FFFFFF"/>
                </a:highlight>
              </a:rPr>
              <a:t>Refs are a function provided by React to access the DOM element and the React element that you might have created on your own. </a:t>
            </a:r>
            <a:endParaRPr sz="1650">
              <a:solidFill>
                <a:srgbClr val="202124"/>
              </a:solidFill>
              <a:highlight>
                <a:srgbClr val="FFFFFF"/>
              </a:highlight>
            </a:endParaRPr>
          </a:p>
          <a:p>
            <a:pPr indent="0" lvl="0" marL="0" rtl="0" algn="just">
              <a:spcBef>
                <a:spcPts val="1200"/>
              </a:spcBef>
              <a:spcAft>
                <a:spcPts val="0"/>
              </a:spcAft>
              <a:buNone/>
            </a:pPr>
            <a:r>
              <a:rPr lang="en" sz="1650">
                <a:solidFill>
                  <a:srgbClr val="202124"/>
                </a:solidFill>
                <a:highlight>
                  <a:srgbClr val="FFFFFF"/>
                </a:highlight>
              </a:rPr>
              <a:t>It is used when we want to change the value of a child component, without making the use of props. They also provide us with good functionality as we can use callbacks with them. </a:t>
            </a:r>
            <a:endParaRPr sz="1650">
              <a:solidFill>
                <a:srgbClr val="202124"/>
              </a:solidFill>
              <a:highlight>
                <a:srgbClr val="FFFFFF"/>
              </a:highlight>
            </a:endParaRPr>
          </a:p>
          <a:p>
            <a:pPr indent="0" lvl="0" marL="0" marR="0" rtl="0" algn="just">
              <a:lnSpc>
                <a:spcPct val="115000"/>
              </a:lnSpc>
              <a:spcBef>
                <a:spcPts val="1200"/>
              </a:spcBef>
              <a:spcAft>
                <a:spcPts val="1200"/>
              </a:spcAft>
              <a:buNone/>
            </a:pPr>
            <a:r>
              <a:rPr lang="en" sz="1650">
                <a:solidFill>
                  <a:srgbClr val="202124"/>
                </a:solidFill>
                <a:highlight>
                  <a:srgbClr val="FFFFFF"/>
                </a:highlight>
              </a:rPr>
              <a:t>It is an attribute which makes it possible to store a reference to particular DOM nodes or React </a:t>
            </a:r>
            <a:r>
              <a:rPr lang="en" sz="1650">
                <a:solidFill>
                  <a:srgbClr val="202124"/>
                </a:solidFill>
                <a:highlight>
                  <a:srgbClr val="FFFFFF"/>
                </a:highlight>
              </a:rPr>
              <a:t>elements. </a:t>
            </a:r>
            <a:endParaRPr sz="1650">
              <a:solidFill>
                <a:srgbClr val="202124"/>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idx="1" type="body"/>
          </p:nvPr>
        </p:nvSpPr>
        <p:spPr>
          <a:xfrm>
            <a:off x="311700" y="173525"/>
            <a:ext cx="8520600" cy="4395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sz="1650">
                <a:solidFill>
                  <a:srgbClr val="0A0A23"/>
                </a:solidFill>
                <a:highlight>
                  <a:srgbClr val="FFFFFF"/>
                </a:highlight>
              </a:rPr>
              <a:t>what is this stateful logic? It can be anything that needs to declare and manage a state variable locally.  For example, the logic to fetch data and manage the data in a local variable is stateful. We may also want to reuse the fetching logic in multiple components.</a:t>
            </a:r>
            <a:endParaRPr sz="1650">
              <a:solidFill>
                <a:srgbClr val="0A0A23"/>
              </a:solidFill>
              <a:highlight>
                <a:srgbClr val="FFFFFF"/>
              </a:highlight>
            </a:endParaRPr>
          </a:p>
          <a:p>
            <a:pPr indent="0" lvl="0" marL="0" rtl="0" algn="just">
              <a:spcBef>
                <a:spcPts val="2500"/>
              </a:spcBef>
              <a:spcAft>
                <a:spcPts val="1200"/>
              </a:spcAft>
              <a:buNone/>
            </a:pPr>
            <a:r>
              <a:t/>
            </a:r>
            <a:endParaRPr/>
          </a:p>
        </p:txBody>
      </p:sp>
      <p:pic>
        <p:nvPicPr>
          <p:cNvPr id="241" name="Google Shape;241;p42"/>
          <p:cNvPicPr preferRelativeResize="0"/>
          <p:nvPr/>
        </p:nvPicPr>
        <p:blipFill>
          <a:blip r:embed="rId3">
            <a:alphaModFix/>
          </a:blip>
          <a:stretch>
            <a:fillRect/>
          </a:stretch>
        </p:blipFill>
        <p:spPr>
          <a:xfrm>
            <a:off x="731250" y="1313750"/>
            <a:ext cx="7076949" cy="3255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50">
                <a:solidFill>
                  <a:srgbClr val="0A0A23"/>
                </a:solidFill>
                <a:highlight>
                  <a:srgbClr val="FFFFFF"/>
                </a:highlight>
              </a:rPr>
              <a:t>React Hooks are simple JavaScript functions that we can use to isolate the reusable part from a functional component. Hooks can be stateful and can manage side-effects.</a:t>
            </a:r>
            <a:endParaRPr sz="1650">
              <a:solidFill>
                <a:srgbClr val="0A0A23"/>
              </a:solidFill>
              <a:highlight>
                <a:srgbClr val="FFFFFF"/>
              </a:highlight>
            </a:endParaRPr>
          </a:p>
          <a:p>
            <a:pPr indent="0" lvl="0" marL="0" rtl="0" algn="l">
              <a:spcBef>
                <a:spcPts val="1200"/>
              </a:spcBef>
              <a:spcAft>
                <a:spcPts val="0"/>
              </a:spcAft>
              <a:buNone/>
            </a:pPr>
            <a:r>
              <a:rPr lang="en" sz="1650">
                <a:solidFill>
                  <a:srgbClr val="0A0A23"/>
                </a:solidFill>
                <a:highlight>
                  <a:srgbClr val="FFFFFF"/>
                </a:highlight>
              </a:rPr>
              <a:t>It is just another JavaScript function to deal with state and side-effects outside of functional components.</a:t>
            </a:r>
            <a:endParaRPr sz="1650">
              <a:solidFill>
                <a:srgbClr val="0A0A23"/>
              </a:solidFill>
              <a:highlight>
                <a:srgbClr val="FFFFFF"/>
              </a:highlight>
            </a:endParaRPr>
          </a:p>
          <a:p>
            <a:pPr indent="0" lvl="0" marL="0" rtl="0" algn="l">
              <a:spcBef>
                <a:spcPts val="1200"/>
              </a:spcBef>
              <a:spcAft>
                <a:spcPts val="0"/>
              </a:spcAft>
              <a:buNone/>
            </a:pPr>
            <a:r>
              <a:rPr lang="en" sz="1650">
                <a:solidFill>
                  <a:srgbClr val="0A0A23"/>
                </a:solidFill>
                <a:highlight>
                  <a:srgbClr val="FFFFFF"/>
                </a:highlight>
              </a:rPr>
              <a:t>Hook has certain access to React capabilities, for ex. State- managing the state, managing the side effects which pure function does not have access </a:t>
            </a:r>
            <a:r>
              <a:rPr lang="en" sz="1650">
                <a:solidFill>
                  <a:srgbClr val="0A0A23"/>
                </a:solidFill>
                <a:highlight>
                  <a:srgbClr val="FFFFFF"/>
                </a:highlight>
              </a:rPr>
              <a:t>capabilities</a:t>
            </a:r>
            <a:r>
              <a:rPr lang="en" sz="1650">
                <a:solidFill>
                  <a:srgbClr val="0A0A23"/>
                </a:solidFill>
                <a:highlight>
                  <a:srgbClr val="FFFFFF"/>
                </a:highlight>
              </a:rPr>
              <a:t> </a:t>
            </a:r>
            <a:r>
              <a:rPr lang="en" sz="1650">
                <a:solidFill>
                  <a:srgbClr val="0A0A23"/>
                </a:solidFill>
                <a:highlight>
                  <a:srgbClr val="FFFFFF"/>
                </a:highlight>
              </a:rPr>
              <a:t>straight</a:t>
            </a:r>
            <a:r>
              <a:rPr lang="en" sz="1650">
                <a:solidFill>
                  <a:srgbClr val="0A0A23"/>
                </a:solidFill>
                <a:highlight>
                  <a:srgbClr val="FFFFFF"/>
                </a:highlight>
              </a:rPr>
              <a:t> away. </a:t>
            </a:r>
            <a:endParaRPr sz="1650">
              <a:solidFill>
                <a:srgbClr val="0A0A23"/>
              </a:solidFill>
              <a:highlight>
                <a:srgbClr val="FFFFFF"/>
              </a:highlight>
            </a:endParaRPr>
          </a:p>
          <a:p>
            <a:pPr indent="0" lvl="0" marL="0" rtl="0" algn="l">
              <a:spcBef>
                <a:spcPts val="1200"/>
              </a:spcBef>
              <a:spcAft>
                <a:spcPts val="1200"/>
              </a:spcAft>
              <a:buNone/>
            </a:pPr>
            <a:r>
              <a:t/>
            </a:r>
            <a:endParaRPr sz="1650">
              <a:solidFill>
                <a:srgbClr val="0A0A23"/>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3" name="Google Shape;25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00">
                <a:solidFill>
                  <a:srgbClr val="030303"/>
                </a:solidFill>
                <a:highlight>
                  <a:srgbClr val="F9F9F9"/>
                </a:highlight>
                <a:latin typeface="Roboto"/>
                <a:ea typeface="Roboto"/>
                <a:cs typeface="Roboto"/>
                <a:sym typeface="Roboto"/>
              </a:rPr>
              <a:t>What are Pure Functions and Side Effects in JavaScript?</a:t>
            </a:r>
            <a:endParaRPr b="1" sz="230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1200"/>
              </a:spcBef>
              <a:spcAft>
                <a:spcPts val="0"/>
              </a:spcAft>
              <a:buNone/>
            </a:pPr>
            <a:r>
              <a:rPr lang="en" u="sng">
                <a:solidFill>
                  <a:schemeClr val="hlink"/>
                </a:solidFill>
                <a:hlinkClick r:id="rId3"/>
              </a:rPr>
              <a:t>https://www.youtube.com/watch?v=vxfVNXJyeHk</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311700" y="61975"/>
            <a:ext cx="8520600" cy="632100"/>
          </a:xfrm>
          <a:prstGeom prst="rect">
            <a:avLst/>
          </a:prstGeom>
          <a:solidFill>
            <a:srgbClr val="FFF2CC"/>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 Hooks- </a:t>
            </a:r>
            <a:r>
              <a:rPr lang="en" sz="1200">
                <a:solidFill>
                  <a:srgbClr val="202124"/>
                </a:solidFill>
                <a:highlight>
                  <a:srgbClr val="FFFFFF"/>
                </a:highlight>
              </a:rPr>
              <a:t>Must read :- </a:t>
            </a:r>
            <a:r>
              <a:rPr lang="en" sz="1200" u="sng">
                <a:solidFill>
                  <a:schemeClr val="accent5"/>
                </a:solidFill>
                <a:highlight>
                  <a:srgbClr val="FFFFFF"/>
                </a:highlight>
                <a:hlinkClick r:id="rId3">
                  <a:extLst>
                    <a:ext uri="{A12FA001-AC4F-418D-AE19-62706E023703}">
                      <ahyp:hlinkClr val="tx"/>
                    </a:ext>
                  </a:extLst>
                </a:hlinkClick>
              </a:rPr>
              <a:t>https://www.freecodecamp.org/news/react-hooks-fundamentals/</a:t>
            </a:r>
            <a:r>
              <a:rPr lang="en" sz="1200">
                <a:solidFill>
                  <a:srgbClr val="202124"/>
                </a:solidFill>
                <a:highlight>
                  <a:srgbClr val="FFFFFF"/>
                </a:highlight>
              </a:rPr>
              <a:t>      </a:t>
            </a:r>
            <a:r>
              <a:rPr lang="en" sz="1200" u="sng">
                <a:solidFill>
                  <a:schemeClr val="hlink"/>
                </a:solidFill>
                <a:highlight>
                  <a:srgbClr val="FFFFFF"/>
                </a:highlight>
                <a:hlinkClick r:id="rId4"/>
              </a:rPr>
              <a:t>https://www.youtube.com/watch?v=CvNvRaS3u60</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t/>
            </a:r>
            <a:endParaRPr/>
          </a:p>
        </p:txBody>
      </p:sp>
      <p:sp>
        <p:nvSpPr>
          <p:cNvPr id="259" name="Google Shape;259;p45"/>
          <p:cNvSpPr txBox="1"/>
          <p:nvPr>
            <p:ph idx="1" type="body"/>
          </p:nvPr>
        </p:nvSpPr>
        <p:spPr>
          <a:xfrm>
            <a:off x="311700" y="805600"/>
            <a:ext cx="8520600" cy="3763200"/>
          </a:xfrm>
          <a:prstGeom prst="rect">
            <a:avLst/>
          </a:prstGeom>
        </p:spPr>
        <p:txBody>
          <a:bodyPr anchorCtr="0" anchor="t" bIns="91425" lIns="91425" spcFirstLastPara="1" rIns="91425" wrap="square" tIns="91425">
            <a:noAutofit/>
          </a:bodyPr>
          <a:lstStyle/>
          <a:p>
            <a:pPr indent="-326945" lvl="0" marL="457200" rtl="0" algn="just">
              <a:lnSpc>
                <a:spcPct val="110000"/>
              </a:lnSpc>
              <a:spcBef>
                <a:spcPts val="1800"/>
              </a:spcBef>
              <a:spcAft>
                <a:spcPts val="0"/>
              </a:spcAft>
              <a:buClr>
                <a:srgbClr val="202124"/>
              </a:buClr>
              <a:buSzPts val="1549"/>
              <a:buChar char="●"/>
            </a:pPr>
            <a:r>
              <a:rPr lang="en" sz="1300">
                <a:solidFill>
                  <a:srgbClr val="202124"/>
                </a:solidFill>
                <a:highlight>
                  <a:srgbClr val="FFFFFF"/>
                </a:highlight>
              </a:rPr>
              <a:t>React Hooks are </a:t>
            </a:r>
            <a:r>
              <a:rPr b="1" lang="en" sz="1300">
                <a:solidFill>
                  <a:srgbClr val="202124"/>
                </a:solidFill>
                <a:highlight>
                  <a:srgbClr val="FFFFFF"/>
                </a:highlight>
              </a:rPr>
              <a:t>simple JavaScript functions that we can use to isolate the reusable part from a functional component</a:t>
            </a:r>
            <a:r>
              <a:rPr lang="en" sz="1300">
                <a:solidFill>
                  <a:srgbClr val="202124"/>
                </a:solidFill>
                <a:highlight>
                  <a:srgbClr val="FFFFFF"/>
                </a:highlight>
              </a:rPr>
              <a:t>. Hooks can be stateful and can manage side-effects. React provides a bunch of standard in-built hooks: useState : To manage states.</a:t>
            </a:r>
            <a:endParaRPr sz="1300">
              <a:solidFill>
                <a:srgbClr val="202124"/>
              </a:solidFill>
              <a:highlight>
                <a:srgbClr val="FFFFFF"/>
              </a:highlight>
            </a:endParaRPr>
          </a:p>
          <a:p>
            <a:pPr indent="0" lvl="0" marL="457200" rtl="0" algn="just">
              <a:lnSpc>
                <a:spcPct val="95000"/>
              </a:lnSpc>
              <a:spcBef>
                <a:spcPts val="400"/>
              </a:spcBef>
              <a:spcAft>
                <a:spcPts val="0"/>
              </a:spcAft>
              <a:buNone/>
            </a:pPr>
            <a:r>
              <a:t/>
            </a:r>
            <a:endParaRPr sz="1548">
              <a:solidFill>
                <a:srgbClr val="202124"/>
              </a:solidFill>
              <a:highlight>
                <a:srgbClr val="FFFFFF"/>
              </a:highlight>
            </a:endParaRPr>
          </a:p>
          <a:p>
            <a:pPr indent="-326945" lvl="0" marL="457200" rtl="0" algn="just">
              <a:lnSpc>
                <a:spcPct val="95000"/>
              </a:lnSpc>
              <a:spcBef>
                <a:spcPts val="1200"/>
              </a:spcBef>
              <a:spcAft>
                <a:spcPts val="0"/>
              </a:spcAft>
              <a:buClr>
                <a:srgbClr val="202124"/>
              </a:buClr>
              <a:buSzPts val="1549"/>
              <a:buChar char="●"/>
            </a:pPr>
            <a:r>
              <a:rPr lang="en" sz="1548">
                <a:solidFill>
                  <a:srgbClr val="202124"/>
                </a:solidFill>
                <a:highlight>
                  <a:srgbClr val="FFFFFF"/>
                </a:highlight>
              </a:rPr>
              <a:t>Hooks are a new addition in React 16.8. It allows you to </a:t>
            </a:r>
            <a:r>
              <a:rPr lang="en" sz="1548">
                <a:solidFill>
                  <a:srgbClr val="202124"/>
                </a:solidFill>
                <a:highlight>
                  <a:srgbClr val="FEF7E0"/>
                </a:highlight>
              </a:rPr>
              <a:t>use state and other React features without writing a class</a:t>
            </a:r>
            <a:r>
              <a:rPr lang="en" sz="1548">
                <a:solidFill>
                  <a:srgbClr val="202124"/>
                </a:solidFill>
                <a:highlight>
                  <a:srgbClr val="FFFFFF"/>
                </a:highlight>
              </a:rPr>
              <a:t>. </a:t>
            </a:r>
            <a:endParaRPr sz="1548">
              <a:solidFill>
                <a:srgbClr val="202124"/>
              </a:solidFill>
              <a:highlight>
                <a:srgbClr val="FFFFFF"/>
              </a:highlight>
            </a:endParaRPr>
          </a:p>
          <a:p>
            <a:pPr indent="0" lvl="0" marL="457200" rtl="0" algn="just">
              <a:lnSpc>
                <a:spcPct val="95000"/>
              </a:lnSpc>
              <a:spcBef>
                <a:spcPts val="1200"/>
              </a:spcBef>
              <a:spcAft>
                <a:spcPts val="0"/>
              </a:spcAft>
              <a:buNone/>
            </a:pPr>
            <a:r>
              <a:t/>
            </a:r>
            <a:endParaRPr sz="1548">
              <a:solidFill>
                <a:srgbClr val="202124"/>
              </a:solidFill>
              <a:highlight>
                <a:srgbClr val="FFFFFF"/>
              </a:highlight>
            </a:endParaRPr>
          </a:p>
          <a:p>
            <a:pPr indent="-326945" lvl="0" marL="457200" rtl="0" algn="just">
              <a:lnSpc>
                <a:spcPct val="95000"/>
              </a:lnSpc>
              <a:spcBef>
                <a:spcPts val="1200"/>
              </a:spcBef>
              <a:spcAft>
                <a:spcPts val="0"/>
              </a:spcAft>
              <a:buClr>
                <a:srgbClr val="202124"/>
              </a:buClr>
              <a:buSzPts val="1549"/>
              <a:buChar char="●"/>
            </a:pPr>
            <a:r>
              <a:rPr lang="en" sz="1548">
                <a:solidFill>
                  <a:srgbClr val="202124"/>
                </a:solidFill>
                <a:highlight>
                  <a:srgbClr val="FFFFFF"/>
                </a:highlight>
              </a:rPr>
              <a:t>Hooks are the functions which "hook into" React state and lifecycle features from function components. It does not work inside classes.</a:t>
            </a:r>
            <a:endParaRPr sz="1548">
              <a:solidFill>
                <a:srgbClr val="202124"/>
              </a:solidFill>
              <a:highlight>
                <a:srgbClr val="FFFFFF"/>
              </a:highlight>
            </a:endParaRPr>
          </a:p>
          <a:p>
            <a:pPr indent="0" lvl="0" marL="457200" rtl="0" algn="just">
              <a:lnSpc>
                <a:spcPct val="95000"/>
              </a:lnSpc>
              <a:spcBef>
                <a:spcPts val="1200"/>
              </a:spcBef>
              <a:spcAft>
                <a:spcPts val="0"/>
              </a:spcAft>
              <a:buNone/>
            </a:pPr>
            <a:r>
              <a:t/>
            </a:r>
            <a:endParaRPr sz="1548">
              <a:solidFill>
                <a:srgbClr val="202124"/>
              </a:solidFill>
              <a:highlight>
                <a:srgbClr val="FFFFFF"/>
              </a:highlight>
            </a:endParaRPr>
          </a:p>
          <a:p>
            <a:pPr indent="-326945" lvl="0" marL="457200" marR="0" rtl="0" algn="just">
              <a:lnSpc>
                <a:spcPct val="95000"/>
              </a:lnSpc>
              <a:spcBef>
                <a:spcPts val="1200"/>
              </a:spcBef>
              <a:spcAft>
                <a:spcPts val="0"/>
              </a:spcAft>
              <a:buClr>
                <a:srgbClr val="202124"/>
              </a:buClr>
              <a:buSzPts val="1549"/>
              <a:buChar char="●"/>
            </a:pPr>
            <a:r>
              <a:rPr lang="en" sz="1548">
                <a:solidFill>
                  <a:srgbClr val="202124"/>
                </a:solidFill>
                <a:highlight>
                  <a:srgbClr val="FFFFFF"/>
                </a:highlight>
              </a:rPr>
              <a:t>Hooks are backward-compatible, which means it does not contain any breaking changes. Backward compatible (also known as downward compatible or backward compatibility) refers to a hardware or software system that can successfully use interfaces and data from earlier versions of the system or with other systems.</a:t>
            </a:r>
            <a:endParaRPr sz="1548">
              <a:solidFill>
                <a:srgbClr val="202124"/>
              </a:solidFill>
              <a:highlight>
                <a:srgbClr val="FFFFFF"/>
              </a:highlight>
            </a:endParaRPr>
          </a:p>
          <a:p>
            <a:pPr indent="0" lvl="0" marL="457200" rtl="0" algn="just">
              <a:lnSpc>
                <a:spcPct val="110000"/>
              </a:lnSpc>
              <a:spcBef>
                <a:spcPts val="1800"/>
              </a:spcBef>
              <a:spcAft>
                <a:spcPts val="0"/>
              </a:spcAft>
              <a:buSzPts val="1018"/>
              <a:buNone/>
            </a:pPr>
            <a:r>
              <a:t/>
            </a:r>
            <a:endParaRPr sz="1300">
              <a:solidFill>
                <a:srgbClr val="202124"/>
              </a:solidFill>
              <a:highlight>
                <a:srgbClr val="FFFFFF"/>
              </a:highlight>
            </a:endParaRPr>
          </a:p>
          <a:p>
            <a:pPr indent="0" lvl="0" marL="0" rtl="0" algn="just">
              <a:lnSpc>
                <a:spcPct val="95000"/>
              </a:lnSpc>
              <a:spcBef>
                <a:spcPts val="400"/>
              </a:spcBef>
              <a:spcAft>
                <a:spcPts val="1200"/>
              </a:spcAft>
              <a:buSzPts val="1018"/>
              <a:buNone/>
            </a:pPr>
            <a:r>
              <a:t/>
            </a:r>
            <a:endParaRPr sz="1410">
              <a:solidFill>
                <a:srgbClr val="333333"/>
              </a:solidFill>
              <a:highlight>
                <a:srgbClr val="FFFFFF"/>
              </a:highlight>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5" name="Google Shape;26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just">
              <a:lnSpc>
                <a:spcPct val="110000"/>
              </a:lnSpc>
              <a:spcBef>
                <a:spcPts val="1800"/>
              </a:spcBef>
              <a:spcAft>
                <a:spcPts val="0"/>
              </a:spcAft>
              <a:buClr>
                <a:schemeClr val="dk1"/>
              </a:buClr>
              <a:buSzPts val="1018"/>
              <a:buFont typeface="Arial"/>
              <a:buNone/>
            </a:pPr>
            <a:r>
              <a:rPr lang="en" sz="1957">
                <a:solidFill>
                  <a:srgbClr val="610B38"/>
                </a:solidFill>
                <a:highlight>
                  <a:schemeClr val="lt1"/>
                </a:highlight>
              </a:rPr>
              <a:t>When to use a Hooks</a:t>
            </a:r>
            <a:endParaRPr sz="1957">
              <a:solidFill>
                <a:srgbClr val="610B38"/>
              </a:solidFill>
              <a:highlight>
                <a:schemeClr val="lt1"/>
              </a:highlight>
            </a:endParaRPr>
          </a:p>
          <a:p>
            <a:pPr indent="-320595" lvl="0" marL="457200" rtl="0" algn="just">
              <a:lnSpc>
                <a:spcPct val="95000"/>
              </a:lnSpc>
              <a:spcBef>
                <a:spcPts val="1200"/>
              </a:spcBef>
              <a:spcAft>
                <a:spcPts val="0"/>
              </a:spcAft>
              <a:buClr>
                <a:srgbClr val="202124"/>
              </a:buClr>
              <a:buSzPts val="1449"/>
              <a:buChar char="●"/>
            </a:pPr>
            <a:r>
              <a:rPr lang="en" sz="1310">
                <a:solidFill>
                  <a:srgbClr val="333333"/>
                </a:solidFill>
                <a:highlight>
                  <a:schemeClr val="lt1"/>
                </a:highlight>
                <a:latin typeface="Roboto"/>
                <a:ea typeface="Roboto"/>
                <a:cs typeface="Roboto"/>
                <a:sym typeface="Roboto"/>
              </a:rPr>
              <a:t>Before Hooks introduction, when you write a function component, and then you want to add some state to it, previously you do this by converting it to a class. But, now you can do it by using a Hook inside the existing function component.</a:t>
            </a:r>
            <a:endParaRPr sz="1310">
              <a:solidFill>
                <a:srgbClr val="333333"/>
              </a:solidFill>
              <a:highlight>
                <a:schemeClr val="lt1"/>
              </a:highlight>
              <a:latin typeface="Roboto"/>
              <a:ea typeface="Roboto"/>
              <a:cs typeface="Roboto"/>
              <a:sym typeface="Roboto"/>
            </a:endParaRPr>
          </a:p>
          <a:p>
            <a:pPr indent="0" lvl="0" marL="457200" rtl="0" algn="l">
              <a:lnSpc>
                <a:spcPct val="95000"/>
              </a:lnSpc>
              <a:spcBef>
                <a:spcPts val="1200"/>
              </a:spcBef>
              <a:spcAft>
                <a:spcPts val="0"/>
              </a:spcAft>
              <a:buClr>
                <a:schemeClr val="dk1"/>
              </a:buClr>
              <a:buSzPts val="1018"/>
              <a:buFont typeface="Arial"/>
              <a:buNone/>
            </a:pPr>
            <a:r>
              <a:t/>
            </a:r>
            <a:endParaRPr sz="1448">
              <a:solidFill>
                <a:srgbClr val="202124"/>
              </a:solidFill>
              <a:highlight>
                <a:schemeClr val="lt1"/>
              </a:highlight>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311700" y="445025"/>
            <a:ext cx="8520600" cy="572700"/>
          </a:xfrm>
          <a:prstGeom prst="rect">
            <a:avLst/>
          </a:prstGeom>
          <a:solidFill>
            <a:srgbClr val="D9EAD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r>
              <a:rPr lang="en"/>
              <a:t> to use Hooks</a:t>
            </a:r>
            <a:endParaRPr/>
          </a:p>
        </p:txBody>
      </p:sp>
      <p:sp>
        <p:nvSpPr>
          <p:cNvPr id="271" name="Google Shape;271;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Clr>
                <a:schemeClr val="dk1"/>
              </a:buClr>
              <a:buSzPts val="770"/>
              <a:buFont typeface="Arial"/>
              <a:buNone/>
            </a:pPr>
            <a:r>
              <a:rPr b="1" lang="en" sz="1629">
                <a:solidFill>
                  <a:schemeClr val="dk1"/>
                </a:solidFill>
                <a:latin typeface="Roboto"/>
                <a:ea typeface="Roboto"/>
                <a:cs typeface="Roboto"/>
                <a:sym typeface="Roboto"/>
              </a:rPr>
              <a:t>It’s hard to reuse strategic logic between components</a:t>
            </a:r>
            <a:endParaRPr b="1" sz="1629">
              <a:solidFill>
                <a:schemeClr val="dk1"/>
              </a:solidFill>
              <a:latin typeface="Roboto"/>
              <a:ea typeface="Roboto"/>
              <a:cs typeface="Roboto"/>
              <a:sym typeface="Roboto"/>
            </a:endParaRPr>
          </a:p>
          <a:p>
            <a:pPr indent="0" lvl="0" marL="0" rtl="0" algn="just">
              <a:lnSpc>
                <a:spcPct val="160000"/>
              </a:lnSpc>
              <a:spcBef>
                <a:spcPts val="1500"/>
              </a:spcBef>
              <a:spcAft>
                <a:spcPts val="0"/>
              </a:spcAft>
              <a:buSzPts val="770"/>
              <a:buNone/>
            </a:pPr>
            <a:r>
              <a:rPr lang="en" sz="1210">
                <a:solidFill>
                  <a:schemeClr val="dk1"/>
                </a:solidFill>
                <a:latin typeface="Roboto"/>
                <a:ea typeface="Roboto"/>
                <a:cs typeface="Roboto"/>
                <a:sym typeface="Roboto"/>
              </a:rPr>
              <a:t>React doesn’t offer a way to “attach” reusable behavior to a component (for example, connecting it to a store). Hooks allow you to reuse stateful logic without changing your component hierarchy. Using Hooks, you can extract stateful logic from a component so it can be tested independently and reuse.</a:t>
            </a:r>
            <a:endParaRPr sz="1210">
              <a:solidFill>
                <a:schemeClr val="dk1"/>
              </a:solidFill>
              <a:latin typeface="Roboto"/>
              <a:ea typeface="Roboto"/>
              <a:cs typeface="Roboto"/>
              <a:sym typeface="Roboto"/>
            </a:endParaRPr>
          </a:p>
          <a:p>
            <a:pPr indent="0" lvl="0" marL="0" rtl="0" algn="just">
              <a:lnSpc>
                <a:spcPct val="120000"/>
              </a:lnSpc>
              <a:spcBef>
                <a:spcPts val="0"/>
              </a:spcBef>
              <a:spcAft>
                <a:spcPts val="0"/>
              </a:spcAft>
              <a:buSzPts val="770"/>
              <a:buNone/>
            </a:pPr>
            <a:r>
              <a:t/>
            </a:r>
            <a:endParaRPr b="1" sz="1629">
              <a:solidFill>
                <a:schemeClr val="dk1"/>
              </a:solidFill>
              <a:latin typeface="Roboto"/>
              <a:ea typeface="Roboto"/>
              <a:cs typeface="Roboto"/>
              <a:sym typeface="Roboto"/>
            </a:endParaRPr>
          </a:p>
          <a:p>
            <a:pPr indent="0" lvl="0" marL="0" rtl="0" algn="just">
              <a:lnSpc>
                <a:spcPct val="100000"/>
              </a:lnSpc>
              <a:spcBef>
                <a:spcPts val="0"/>
              </a:spcBef>
              <a:spcAft>
                <a:spcPts val="0"/>
              </a:spcAft>
              <a:buSzPts val="770"/>
              <a:buNone/>
            </a:pPr>
            <a:r>
              <a:rPr b="1" lang="en" sz="1629">
                <a:solidFill>
                  <a:schemeClr val="dk1"/>
                </a:solidFill>
                <a:latin typeface="Roboto"/>
                <a:ea typeface="Roboto"/>
                <a:cs typeface="Roboto"/>
                <a:sym typeface="Roboto"/>
              </a:rPr>
              <a:t>Complex components become hard to understand</a:t>
            </a:r>
            <a:endParaRPr b="1" sz="1629">
              <a:solidFill>
                <a:schemeClr val="dk1"/>
              </a:solidFill>
              <a:latin typeface="Roboto"/>
              <a:ea typeface="Roboto"/>
              <a:cs typeface="Roboto"/>
              <a:sym typeface="Roboto"/>
            </a:endParaRPr>
          </a:p>
          <a:p>
            <a:pPr indent="0" lvl="0" marL="0" rtl="0" algn="just">
              <a:lnSpc>
                <a:spcPct val="160000"/>
              </a:lnSpc>
              <a:spcBef>
                <a:spcPts val="2300"/>
              </a:spcBef>
              <a:spcAft>
                <a:spcPts val="0"/>
              </a:spcAft>
              <a:buSzPts val="770"/>
              <a:buNone/>
            </a:pPr>
            <a:r>
              <a:rPr lang="en" sz="1210">
                <a:solidFill>
                  <a:schemeClr val="dk1"/>
                </a:solidFill>
                <a:latin typeface="Roboto"/>
                <a:ea typeface="Roboto"/>
                <a:cs typeface="Roboto"/>
                <a:sym typeface="Roboto"/>
              </a:rPr>
              <a:t>In many cases it’s not possible to break these components into smaller ones because the stateful logic is all over the place. It’s also difficult to test them. This is one of the reasons many people prefer to combine React with a separate state management library. However, that often introduces too much abstraction, which requires you to jump between different files, and makes reusing components more difficult. To solve this, Hooks let you split one component into smaller functions based on what pieces are related. </a:t>
            </a:r>
            <a:endParaRPr sz="1210">
              <a:solidFill>
                <a:schemeClr val="dk1"/>
              </a:solidFill>
              <a:latin typeface="Roboto"/>
              <a:ea typeface="Roboto"/>
              <a:cs typeface="Roboto"/>
              <a:sym typeface="Roboto"/>
            </a:endParaRPr>
          </a:p>
          <a:p>
            <a:pPr indent="0" lvl="0" marL="0" rtl="0" algn="just">
              <a:lnSpc>
                <a:spcPct val="160000"/>
              </a:lnSpc>
              <a:spcBef>
                <a:spcPts val="1500"/>
              </a:spcBef>
              <a:spcAft>
                <a:spcPts val="0"/>
              </a:spcAft>
              <a:buClr>
                <a:schemeClr val="dk1"/>
              </a:buClr>
              <a:buSzPts val="770"/>
              <a:buFont typeface="Arial"/>
              <a:buNone/>
            </a:pPr>
            <a:r>
              <a:t/>
            </a:r>
            <a:endParaRPr sz="1210">
              <a:solidFill>
                <a:schemeClr val="dk1"/>
              </a:solidFill>
              <a:latin typeface="Roboto"/>
              <a:ea typeface="Roboto"/>
              <a:cs typeface="Roboto"/>
              <a:sym typeface="Roboto"/>
            </a:endParaRPr>
          </a:p>
          <a:p>
            <a:pPr indent="0" lvl="0" marL="0" rtl="0" algn="just">
              <a:lnSpc>
                <a:spcPct val="105000"/>
              </a:lnSpc>
              <a:spcBef>
                <a:spcPts val="0"/>
              </a:spcBef>
              <a:spcAft>
                <a:spcPts val="1200"/>
              </a:spcAft>
              <a:buSzPts val="770"/>
              <a:buNone/>
            </a:pPr>
            <a:r>
              <a:t/>
            </a:r>
            <a:endParaRPr sz="156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7" name="Google Shape;27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0"/>
              </a:spcBef>
              <a:spcAft>
                <a:spcPts val="0"/>
              </a:spcAft>
              <a:buNone/>
            </a:pPr>
            <a:r>
              <a:rPr b="1" lang="en" sz="2200">
                <a:solidFill>
                  <a:schemeClr val="dk1"/>
                </a:solidFill>
                <a:latin typeface="Roboto"/>
                <a:ea typeface="Roboto"/>
                <a:cs typeface="Roboto"/>
                <a:sym typeface="Roboto"/>
              </a:rPr>
              <a:t>Classes confuse both people and machines</a:t>
            </a:r>
            <a:endParaRPr b="1" sz="2200">
              <a:solidFill>
                <a:schemeClr val="dk1"/>
              </a:solidFill>
              <a:latin typeface="Roboto"/>
              <a:ea typeface="Roboto"/>
              <a:cs typeface="Roboto"/>
              <a:sym typeface="Roboto"/>
            </a:endParaRPr>
          </a:p>
          <a:p>
            <a:pPr indent="0" lvl="0" marL="0" rtl="0" algn="just">
              <a:lnSpc>
                <a:spcPct val="130000"/>
              </a:lnSpc>
              <a:spcBef>
                <a:spcPts val="0"/>
              </a:spcBef>
              <a:spcAft>
                <a:spcPts val="0"/>
              </a:spcAft>
              <a:buClr>
                <a:schemeClr val="dk1"/>
              </a:buClr>
              <a:buSzPts val="1100"/>
              <a:buFont typeface="Arial"/>
              <a:buNone/>
            </a:pPr>
            <a:r>
              <a:t/>
            </a:r>
            <a:endParaRPr b="1" sz="2200">
              <a:solidFill>
                <a:schemeClr val="dk1"/>
              </a:solidFill>
              <a:latin typeface="Roboto"/>
              <a:ea typeface="Roboto"/>
              <a:cs typeface="Roboto"/>
              <a:sym typeface="Roboto"/>
            </a:endParaRPr>
          </a:p>
          <a:p>
            <a:pPr indent="0" lvl="0" marL="0" rtl="0" algn="just">
              <a:spcBef>
                <a:spcPts val="0"/>
              </a:spcBef>
              <a:spcAft>
                <a:spcPts val="0"/>
              </a:spcAft>
              <a:buNone/>
            </a:pPr>
            <a:r>
              <a:rPr lang="en" sz="1600">
                <a:solidFill>
                  <a:schemeClr val="dk1"/>
                </a:solidFill>
                <a:latin typeface="Roboto"/>
                <a:ea typeface="Roboto"/>
                <a:cs typeface="Roboto"/>
                <a:sym typeface="Roboto"/>
              </a:rPr>
              <a:t>We found that class components can encourage unintentional patterns that make these optimizations fall back to a slower path. </a:t>
            </a:r>
            <a:endParaRPr sz="1600">
              <a:solidFill>
                <a:schemeClr val="dk1"/>
              </a:solidFill>
              <a:latin typeface="Roboto"/>
              <a:ea typeface="Roboto"/>
              <a:cs typeface="Roboto"/>
              <a:sym typeface="Roboto"/>
            </a:endParaRPr>
          </a:p>
          <a:p>
            <a:pPr indent="0" lvl="0" marL="0" rtl="0" algn="just">
              <a:spcBef>
                <a:spcPts val="1200"/>
              </a:spcBef>
              <a:spcAft>
                <a:spcPts val="0"/>
              </a:spcAft>
              <a:buNone/>
            </a:pPr>
            <a:r>
              <a:t/>
            </a:r>
            <a:endParaRPr sz="1600">
              <a:solidFill>
                <a:schemeClr val="dk1"/>
              </a:solidFill>
              <a:latin typeface="Roboto"/>
              <a:ea typeface="Roboto"/>
              <a:cs typeface="Roboto"/>
              <a:sym typeface="Roboto"/>
            </a:endParaRPr>
          </a:p>
          <a:p>
            <a:pPr indent="0" lvl="0" marL="0" rtl="0" algn="just">
              <a:spcBef>
                <a:spcPts val="1200"/>
              </a:spcBef>
              <a:spcAft>
                <a:spcPts val="0"/>
              </a:spcAft>
              <a:buNone/>
            </a:pPr>
            <a:r>
              <a:rPr lang="en" sz="1600">
                <a:solidFill>
                  <a:schemeClr val="dk1"/>
                </a:solidFill>
                <a:latin typeface="Roboto"/>
                <a:ea typeface="Roboto"/>
                <a:cs typeface="Roboto"/>
                <a:sym typeface="Roboto"/>
              </a:rPr>
              <a:t>Classes don’t minify very well, and they make hot reloading flaky and unreliable.</a:t>
            </a:r>
            <a:endParaRPr sz="1600">
              <a:solidFill>
                <a:schemeClr val="dk1"/>
              </a:solidFill>
              <a:latin typeface="Roboto"/>
              <a:ea typeface="Roboto"/>
              <a:cs typeface="Roboto"/>
              <a:sym typeface="Roboto"/>
            </a:endParaRPr>
          </a:p>
          <a:p>
            <a:pPr indent="0" lvl="0" marL="0" rtl="0" algn="just">
              <a:spcBef>
                <a:spcPts val="1200"/>
              </a:spcBef>
              <a:spcAft>
                <a:spcPts val="0"/>
              </a:spcAft>
              <a:buNone/>
            </a:pPr>
            <a:r>
              <a:t/>
            </a:r>
            <a:endParaRPr sz="1600">
              <a:solidFill>
                <a:schemeClr val="dk1"/>
              </a:solidFill>
              <a:latin typeface="Roboto"/>
              <a:ea typeface="Roboto"/>
              <a:cs typeface="Roboto"/>
              <a:sym typeface="Roboto"/>
            </a:endParaRPr>
          </a:p>
          <a:p>
            <a:pPr indent="0" lvl="0" marL="0" rtl="0" algn="just">
              <a:spcBef>
                <a:spcPts val="1200"/>
              </a:spcBef>
              <a:spcAft>
                <a:spcPts val="1200"/>
              </a:spcAft>
              <a:buNone/>
            </a:pPr>
            <a:r>
              <a:rPr lang="en" sz="1600">
                <a:solidFill>
                  <a:schemeClr val="dk1"/>
                </a:solidFill>
                <a:latin typeface="Roboto"/>
                <a:ea typeface="Roboto"/>
                <a:cs typeface="Roboto"/>
                <a:sym typeface="Roboto"/>
              </a:rPr>
              <a:t>Hooks let you use more of React’s features without classes.</a:t>
            </a:r>
            <a:endParaRPr sz="1600">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311700" y="445025"/>
            <a:ext cx="8520600" cy="572700"/>
          </a:xfrm>
          <a:prstGeom prst="rect">
            <a:avLst/>
          </a:prstGeom>
          <a:solidFill>
            <a:srgbClr val="D9EAD3"/>
          </a:solidFill>
        </p:spPr>
        <p:txBody>
          <a:bodyPr anchorCtr="0" anchor="t" bIns="91425" lIns="91425" spcFirstLastPara="1" rIns="91425" wrap="square" tIns="91425">
            <a:normAutofit fontScale="90000"/>
          </a:bodyPr>
          <a:lstStyle/>
          <a:p>
            <a:pPr indent="0" lvl="0" marL="0" rtl="0" algn="just">
              <a:lnSpc>
                <a:spcPct val="130000"/>
              </a:lnSpc>
              <a:spcBef>
                <a:spcPts val="1800"/>
              </a:spcBef>
              <a:spcAft>
                <a:spcPts val="400"/>
              </a:spcAft>
              <a:buClr>
                <a:schemeClr val="dk1"/>
              </a:buClr>
              <a:buSzPct val="57894"/>
              <a:buFont typeface="Arial"/>
              <a:buNone/>
            </a:pPr>
            <a:r>
              <a:rPr lang="en" sz="1900">
                <a:solidFill>
                  <a:srgbClr val="610B38"/>
                </a:solidFill>
                <a:highlight>
                  <a:srgbClr val="FFFFFF"/>
                </a:highlight>
              </a:rPr>
              <a:t>Rules of Hooks</a:t>
            </a:r>
            <a:endParaRPr/>
          </a:p>
        </p:txBody>
      </p:sp>
      <p:sp>
        <p:nvSpPr>
          <p:cNvPr id="283" name="Google Shape;283;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5000"/>
              </a:lnSpc>
              <a:spcBef>
                <a:spcPts val="1200"/>
              </a:spcBef>
              <a:spcAft>
                <a:spcPts val="0"/>
              </a:spcAft>
              <a:buNone/>
            </a:pPr>
            <a:r>
              <a:rPr lang="en" sz="1400">
                <a:solidFill>
                  <a:srgbClr val="333333"/>
                </a:solidFill>
                <a:highlight>
                  <a:srgbClr val="FFFFFF"/>
                </a:highlight>
                <a:latin typeface="Roboto"/>
                <a:ea typeface="Roboto"/>
                <a:cs typeface="Roboto"/>
                <a:sym typeface="Roboto"/>
              </a:rPr>
              <a:t>Hooks are similar to JavaScript functions, but you need to follow these two rules when using them. Hooks rule ensures that all the stateful logic in a component is visible in its source code. These rules are:</a:t>
            </a:r>
            <a:endParaRPr sz="1400">
              <a:solidFill>
                <a:srgbClr val="333333"/>
              </a:solidFill>
              <a:highlight>
                <a:srgbClr val="FFFFFF"/>
              </a:highlight>
              <a:latin typeface="Roboto"/>
              <a:ea typeface="Roboto"/>
              <a:cs typeface="Roboto"/>
              <a:sym typeface="Roboto"/>
            </a:endParaRPr>
          </a:p>
          <a:p>
            <a:pPr indent="0" lvl="0" marL="0" rtl="0" algn="just">
              <a:lnSpc>
                <a:spcPct val="120000"/>
              </a:lnSpc>
              <a:spcBef>
                <a:spcPts val="1400"/>
              </a:spcBef>
              <a:spcAft>
                <a:spcPts val="0"/>
              </a:spcAft>
              <a:buNone/>
            </a:pPr>
            <a:r>
              <a:rPr b="1" lang="en">
                <a:solidFill>
                  <a:srgbClr val="610B4B"/>
                </a:solidFill>
                <a:highlight>
                  <a:srgbClr val="FFFFFF"/>
                </a:highlight>
              </a:rPr>
              <a:t>1. Only call Hooks at the top level</a:t>
            </a:r>
            <a:endParaRPr b="1">
              <a:solidFill>
                <a:srgbClr val="610B4B"/>
              </a:solidFill>
              <a:highlight>
                <a:srgbClr val="FFFFFF"/>
              </a:highlight>
            </a:endParaRPr>
          </a:p>
          <a:p>
            <a:pPr indent="0" lvl="0" marL="0" rtl="0" algn="just">
              <a:lnSpc>
                <a:spcPct val="105000"/>
              </a:lnSpc>
              <a:spcBef>
                <a:spcPts val="1200"/>
              </a:spcBef>
              <a:spcAft>
                <a:spcPts val="0"/>
              </a:spcAft>
              <a:buNone/>
            </a:pPr>
            <a:r>
              <a:rPr lang="en" sz="1400">
                <a:solidFill>
                  <a:srgbClr val="333333"/>
                </a:solidFill>
                <a:highlight>
                  <a:schemeClr val="lt1"/>
                </a:highlight>
                <a:latin typeface="Roboto"/>
                <a:ea typeface="Roboto"/>
                <a:cs typeface="Roboto"/>
                <a:sym typeface="Roboto"/>
              </a:rPr>
              <a:t>Hooks should always be used at the top level of the React functions. </a:t>
            </a:r>
            <a:r>
              <a:rPr lang="en" sz="1400">
                <a:solidFill>
                  <a:srgbClr val="333333"/>
                </a:solidFill>
                <a:highlight>
                  <a:srgbClr val="FFFFFF"/>
                </a:highlight>
                <a:latin typeface="Roboto"/>
                <a:ea typeface="Roboto"/>
                <a:cs typeface="Roboto"/>
                <a:sym typeface="Roboto"/>
              </a:rPr>
              <a:t>Do not call Hooks inside loops, conditions, or nested functions. This rule ensures that Hooks are called in the same order each time a components renders.</a:t>
            </a:r>
            <a:endParaRPr sz="1400">
              <a:solidFill>
                <a:srgbClr val="333333"/>
              </a:solidFill>
              <a:highlight>
                <a:srgbClr val="FFFFFF"/>
              </a:highlight>
              <a:latin typeface="Roboto"/>
              <a:ea typeface="Roboto"/>
              <a:cs typeface="Roboto"/>
              <a:sym typeface="Roboto"/>
            </a:endParaRPr>
          </a:p>
          <a:p>
            <a:pPr indent="0" lvl="0" marL="0" rtl="0" algn="just">
              <a:lnSpc>
                <a:spcPct val="105000"/>
              </a:lnSpc>
              <a:spcBef>
                <a:spcPts val="1200"/>
              </a:spcBef>
              <a:spcAft>
                <a:spcPts val="0"/>
              </a:spcAft>
              <a:buNone/>
            </a:pPr>
            <a:r>
              <a:t/>
            </a:r>
            <a:endParaRPr sz="1400">
              <a:solidFill>
                <a:srgbClr val="333333"/>
              </a:solidFill>
              <a:highlight>
                <a:srgbClr val="FFFFFF"/>
              </a:highlight>
              <a:latin typeface="Roboto"/>
              <a:ea typeface="Roboto"/>
              <a:cs typeface="Roboto"/>
              <a:sym typeface="Roboto"/>
            </a:endParaRPr>
          </a:p>
          <a:p>
            <a:pPr indent="0" lvl="0" marL="0" rtl="0" algn="just">
              <a:lnSpc>
                <a:spcPct val="120000"/>
              </a:lnSpc>
              <a:spcBef>
                <a:spcPts val="1400"/>
              </a:spcBef>
              <a:spcAft>
                <a:spcPts val="0"/>
              </a:spcAft>
              <a:buNone/>
            </a:pPr>
            <a:r>
              <a:rPr b="1" lang="en">
                <a:solidFill>
                  <a:srgbClr val="610B4B"/>
                </a:solidFill>
                <a:highlight>
                  <a:srgbClr val="FFFFFF"/>
                </a:highlight>
              </a:rPr>
              <a:t>2. Only call Hooks from React functions</a:t>
            </a:r>
            <a:endParaRPr>
              <a:solidFill>
                <a:srgbClr val="610B4B"/>
              </a:solidFill>
              <a:highlight>
                <a:srgbClr val="FFFFFF"/>
              </a:highlight>
            </a:endParaRPr>
          </a:p>
          <a:p>
            <a:pPr indent="0" lvl="0" marL="0" rtl="0" algn="just">
              <a:lnSpc>
                <a:spcPct val="105000"/>
              </a:lnSpc>
              <a:spcBef>
                <a:spcPts val="1200"/>
              </a:spcBef>
              <a:spcAft>
                <a:spcPts val="0"/>
              </a:spcAft>
              <a:buNone/>
            </a:pPr>
            <a:r>
              <a:rPr lang="en" sz="1400">
                <a:solidFill>
                  <a:srgbClr val="333333"/>
                </a:solidFill>
                <a:highlight>
                  <a:srgbClr val="FFFFFF"/>
                </a:highlight>
                <a:latin typeface="Roboto"/>
                <a:ea typeface="Roboto"/>
                <a:cs typeface="Roboto"/>
                <a:sym typeface="Roboto"/>
              </a:rPr>
              <a:t>You cannot call Hooks from regular JavaScript functions. Instead, you can call Hooks from React function components. Hooks can also be called from custom Hooks.</a:t>
            </a:r>
            <a:endParaRPr sz="1400">
              <a:solidFill>
                <a:srgbClr val="333333"/>
              </a:solidFill>
              <a:highlight>
                <a:srgbClr val="FFFFFF"/>
              </a:highlight>
              <a:latin typeface="Roboto"/>
              <a:ea typeface="Roboto"/>
              <a:cs typeface="Roboto"/>
              <a:sym typeface="Roboto"/>
            </a:endParaRPr>
          </a:p>
          <a:p>
            <a:pPr indent="0" lvl="0" marL="0" rtl="0" algn="just">
              <a:lnSpc>
                <a:spcPct val="105000"/>
              </a:lnSpc>
              <a:spcBef>
                <a:spcPts val="1200"/>
              </a:spcBef>
              <a:spcAft>
                <a:spcPts val="0"/>
              </a:spcAft>
              <a:buClr>
                <a:schemeClr val="dk1"/>
              </a:buClr>
              <a:buSzPts val="1100"/>
              <a:buFont typeface="Arial"/>
              <a:buNone/>
            </a:pPr>
            <a:r>
              <a:t/>
            </a:r>
            <a:endParaRPr sz="1400">
              <a:solidFill>
                <a:srgbClr val="333333"/>
              </a:solidFill>
              <a:highlight>
                <a:srgbClr val="FFFFFF"/>
              </a:highlight>
              <a:latin typeface="Roboto"/>
              <a:ea typeface="Roboto"/>
              <a:cs typeface="Roboto"/>
              <a:sym typeface="Roboto"/>
            </a:endParaRPr>
          </a:p>
          <a:p>
            <a:pPr indent="0" lvl="0" marL="0" rtl="0" algn="l">
              <a:lnSpc>
                <a:spcPct val="105000"/>
              </a:lnSpc>
              <a:spcBef>
                <a:spcPts val="1200"/>
              </a:spcBef>
              <a:spcAft>
                <a:spcPts val="1200"/>
              </a:spcAft>
              <a:buNone/>
            </a:pPr>
            <a:r>
              <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9" name="Google Shape;289;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0" name="Google Shape;290;p50"/>
          <p:cNvPicPr preferRelativeResize="0"/>
          <p:nvPr/>
        </p:nvPicPr>
        <p:blipFill>
          <a:blip r:embed="rId3">
            <a:alphaModFix/>
          </a:blip>
          <a:stretch>
            <a:fillRect/>
          </a:stretch>
        </p:blipFill>
        <p:spPr>
          <a:xfrm>
            <a:off x="161125" y="9525"/>
            <a:ext cx="8762550" cy="5124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1"/>
          <p:cNvSpPr txBox="1"/>
          <p:nvPr>
            <p:ph type="title"/>
          </p:nvPr>
        </p:nvSpPr>
        <p:spPr>
          <a:xfrm>
            <a:off x="311700" y="445025"/>
            <a:ext cx="8520600" cy="572700"/>
          </a:xfrm>
          <a:prstGeom prst="rect">
            <a:avLst/>
          </a:prstGeom>
          <a:solidFill>
            <a:srgbClr val="CFE2F3"/>
          </a:solidFill>
        </p:spPr>
        <p:txBody>
          <a:bodyPr anchorCtr="0" anchor="t" bIns="91425" lIns="91425" spcFirstLastPara="1" rIns="91425" wrap="square" tIns="91425">
            <a:normAutofit fontScale="90000"/>
          </a:bodyPr>
          <a:lstStyle/>
          <a:p>
            <a:pPr indent="0" lvl="0" marL="0" rtl="0" algn="just">
              <a:lnSpc>
                <a:spcPct val="130000"/>
              </a:lnSpc>
              <a:spcBef>
                <a:spcPts val="1800"/>
              </a:spcBef>
              <a:spcAft>
                <a:spcPts val="400"/>
              </a:spcAft>
              <a:buClr>
                <a:schemeClr val="dk1"/>
              </a:buClr>
              <a:buSzPct val="57894"/>
              <a:buFont typeface="Arial"/>
              <a:buNone/>
            </a:pPr>
            <a:r>
              <a:rPr lang="en" sz="1900">
                <a:solidFill>
                  <a:srgbClr val="610B38"/>
                </a:solidFill>
                <a:highlight>
                  <a:srgbClr val="FFFFFF"/>
                </a:highlight>
              </a:rPr>
              <a:t>Hooks State</a:t>
            </a:r>
            <a:endParaRPr/>
          </a:p>
        </p:txBody>
      </p:sp>
      <p:sp>
        <p:nvSpPr>
          <p:cNvPr id="296" name="Google Shape;296;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1800"/>
              </a:spcBef>
              <a:spcAft>
                <a:spcPts val="0"/>
              </a:spcAft>
              <a:buClr>
                <a:schemeClr val="dk1"/>
              </a:buClr>
              <a:buSzPts val="1100"/>
              <a:buFont typeface="Arial"/>
              <a:buNone/>
            </a:pPr>
            <a:r>
              <a:t/>
            </a:r>
            <a:endParaRPr sz="1900">
              <a:solidFill>
                <a:srgbClr val="610B38"/>
              </a:solidFill>
              <a:highlight>
                <a:srgbClr val="FFFFFF"/>
              </a:highlight>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Hook state is the new way of declaring a state in React app. Hook uses useState() functional component for setting and retrieving state. Let us understand Hook state with the following example.</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70000"/>
              </a:lnSpc>
              <a:spcBef>
                <a:spcPts val="2300"/>
              </a:spcBef>
              <a:spcAft>
                <a:spcPts val="0"/>
              </a:spcAft>
              <a:buNone/>
            </a:pPr>
            <a:r>
              <a:rPr lang="en" sz="1600">
                <a:solidFill>
                  <a:schemeClr val="dk1"/>
                </a:solidFill>
                <a:latin typeface="Roboto"/>
                <a:ea typeface="Roboto"/>
                <a:cs typeface="Roboto"/>
                <a:sym typeface="Roboto"/>
              </a:rPr>
              <a:t>In the typical React dataflow, </a:t>
            </a:r>
            <a:r>
              <a:rPr lang="en" sz="1600">
                <a:solidFill>
                  <a:srgbClr val="1A1A1A"/>
                </a:solidFill>
                <a:uFill>
                  <a:noFill/>
                </a:uFill>
                <a:latin typeface="Roboto"/>
                <a:ea typeface="Roboto"/>
                <a:cs typeface="Roboto"/>
                <a:sym typeface="Roboto"/>
                <a:hlinkClick r:id="rId3">
                  <a:extLst>
                    <a:ext uri="{A12FA001-AC4F-418D-AE19-62706E023703}">
                      <ahyp:hlinkClr val="tx"/>
                    </a:ext>
                  </a:extLst>
                </a:hlinkClick>
              </a:rPr>
              <a:t>props</a:t>
            </a:r>
            <a:r>
              <a:rPr lang="en" sz="1600">
                <a:solidFill>
                  <a:schemeClr val="dk1"/>
                </a:solidFill>
                <a:latin typeface="Roboto"/>
                <a:ea typeface="Roboto"/>
                <a:cs typeface="Roboto"/>
                <a:sym typeface="Roboto"/>
              </a:rPr>
              <a:t> are the only way that parent components interact with their children. However, there are a few cases where you need to imperatively modify a child outside of the typical dataflow. In such a cases t</a:t>
            </a:r>
            <a:r>
              <a:rPr lang="en" sz="1600">
                <a:solidFill>
                  <a:schemeClr val="dk1"/>
                </a:solidFill>
                <a:latin typeface="Roboto"/>
                <a:ea typeface="Roboto"/>
                <a:cs typeface="Roboto"/>
                <a:sym typeface="Roboto"/>
              </a:rPr>
              <a:t>o modify a child, you re-render it with new props.</a:t>
            </a:r>
            <a:endParaRPr sz="1600">
              <a:solidFill>
                <a:schemeClr val="dk1"/>
              </a:solidFill>
              <a:latin typeface="Roboto"/>
              <a:ea typeface="Roboto"/>
              <a:cs typeface="Roboto"/>
              <a:sym typeface="Roboto"/>
            </a:endParaRPr>
          </a:p>
          <a:p>
            <a:pPr indent="0" lvl="0" marL="0" rtl="0" algn="l">
              <a:lnSpc>
                <a:spcPct val="170000"/>
              </a:lnSpc>
              <a:spcBef>
                <a:spcPts val="2300"/>
              </a:spcBef>
              <a:spcAft>
                <a:spcPts val="0"/>
              </a:spcAft>
              <a:buClr>
                <a:schemeClr val="dk1"/>
              </a:buClr>
              <a:buSzPts val="1100"/>
              <a:buFont typeface="Arial"/>
              <a:buNone/>
            </a:pPr>
            <a:r>
              <a:rPr lang="en" sz="1600">
                <a:solidFill>
                  <a:schemeClr val="dk1"/>
                </a:solidFill>
                <a:latin typeface="Roboto"/>
                <a:ea typeface="Roboto"/>
                <a:cs typeface="Roboto"/>
                <a:sym typeface="Roboto"/>
              </a:rPr>
              <a:t>  </a:t>
            </a:r>
            <a:r>
              <a:rPr lang="en" sz="1600">
                <a:solidFill>
                  <a:schemeClr val="dk1"/>
                </a:solidFill>
                <a:latin typeface="Roboto"/>
                <a:ea typeface="Roboto"/>
                <a:cs typeface="Roboto"/>
                <a:sym typeface="Roboto"/>
              </a:rPr>
              <a:t>The child to be modified could be an instance of a React component, or it could be a DOM element. For both of these cases, React provides an easy solution, refs.</a:t>
            </a:r>
            <a:endParaRPr sz="1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1200"/>
              </a:spcAft>
              <a:buNone/>
            </a:pPr>
            <a:r>
              <a:t/>
            </a:r>
            <a:endParaRPr sz="2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App.js</a:t>
            </a:r>
            <a:endParaRPr/>
          </a:p>
        </p:txBody>
      </p:sp>
      <p:sp>
        <p:nvSpPr>
          <p:cNvPr id="302" name="Google Shape;302;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1018"/>
              <a:buFont typeface="Arial"/>
              <a:buNone/>
            </a:pPr>
            <a:r>
              <a:rPr lang="en" sz="1371">
                <a:solidFill>
                  <a:srgbClr val="6A9955"/>
                </a:solidFill>
                <a:highlight>
                  <a:srgbClr val="1E1E1E"/>
                </a:highlight>
                <a:latin typeface="Consolas"/>
                <a:ea typeface="Consolas"/>
                <a:cs typeface="Consolas"/>
                <a:sym typeface="Consolas"/>
              </a:rPr>
              <a:t>//Hooks State</a:t>
            </a:r>
            <a:endParaRPr sz="1371">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C586C0"/>
                </a:solidFill>
                <a:highlight>
                  <a:srgbClr val="1E1E1E"/>
                </a:highlight>
                <a:latin typeface="Consolas"/>
                <a:ea typeface="Consolas"/>
                <a:cs typeface="Consolas"/>
                <a:sym typeface="Consolas"/>
              </a:rPr>
              <a:t>import</a:t>
            </a:r>
            <a:r>
              <a:rPr lang="en" sz="1371">
                <a:solidFill>
                  <a:srgbClr val="D4D4D4"/>
                </a:solidFill>
                <a:highlight>
                  <a:srgbClr val="1E1E1E"/>
                </a:highlight>
                <a:latin typeface="Consolas"/>
                <a:ea typeface="Consolas"/>
                <a:cs typeface="Consolas"/>
                <a:sym typeface="Consolas"/>
              </a:rPr>
              <a:t> </a:t>
            </a:r>
            <a:r>
              <a:rPr lang="en" sz="1371">
                <a:solidFill>
                  <a:srgbClr val="9CDCFE"/>
                </a:solidFill>
                <a:highlight>
                  <a:srgbClr val="1E1E1E"/>
                </a:highlight>
                <a:latin typeface="Consolas"/>
                <a:ea typeface="Consolas"/>
                <a:cs typeface="Consolas"/>
                <a:sym typeface="Consolas"/>
              </a:rPr>
              <a:t>React</a:t>
            </a:r>
            <a:r>
              <a:rPr lang="en" sz="1371">
                <a:solidFill>
                  <a:srgbClr val="D4D4D4"/>
                </a:solidFill>
                <a:highlight>
                  <a:srgbClr val="1E1E1E"/>
                </a:highlight>
                <a:latin typeface="Consolas"/>
                <a:ea typeface="Consolas"/>
                <a:cs typeface="Consolas"/>
                <a:sym typeface="Consolas"/>
              </a:rPr>
              <a:t>, { </a:t>
            </a:r>
            <a:r>
              <a:rPr lang="en" sz="1371">
                <a:solidFill>
                  <a:srgbClr val="9CDCFE"/>
                </a:solidFill>
                <a:highlight>
                  <a:srgbClr val="1E1E1E"/>
                </a:highlight>
                <a:latin typeface="Consolas"/>
                <a:ea typeface="Consolas"/>
                <a:cs typeface="Consolas"/>
                <a:sym typeface="Consolas"/>
              </a:rPr>
              <a:t>useState</a:t>
            </a:r>
            <a:r>
              <a:rPr lang="en" sz="1371">
                <a:solidFill>
                  <a:srgbClr val="D4D4D4"/>
                </a:solidFill>
                <a:highlight>
                  <a:srgbClr val="1E1E1E"/>
                </a:highlight>
                <a:latin typeface="Consolas"/>
                <a:ea typeface="Consolas"/>
                <a:cs typeface="Consolas"/>
                <a:sym typeface="Consolas"/>
              </a:rPr>
              <a:t> } </a:t>
            </a:r>
            <a:r>
              <a:rPr lang="en" sz="1371">
                <a:solidFill>
                  <a:srgbClr val="C586C0"/>
                </a:solidFill>
                <a:highlight>
                  <a:srgbClr val="1E1E1E"/>
                </a:highlight>
                <a:latin typeface="Consolas"/>
                <a:ea typeface="Consolas"/>
                <a:cs typeface="Consolas"/>
                <a:sym typeface="Consolas"/>
              </a:rPr>
              <a:t>from</a:t>
            </a:r>
            <a:r>
              <a:rPr lang="en" sz="1371">
                <a:solidFill>
                  <a:srgbClr val="D4D4D4"/>
                </a:solidFill>
                <a:highlight>
                  <a:srgbClr val="1E1E1E"/>
                </a:highlight>
                <a:latin typeface="Consolas"/>
                <a:ea typeface="Consolas"/>
                <a:cs typeface="Consolas"/>
                <a:sym typeface="Consolas"/>
              </a:rPr>
              <a:t> </a:t>
            </a:r>
            <a:r>
              <a:rPr lang="en" sz="1371">
                <a:solidFill>
                  <a:srgbClr val="CE9178"/>
                </a:solidFill>
                <a:highlight>
                  <a:srgbClr val="1E1E1E"/>
                </a:highlight>
                <a:latin typeface="Consolas"/>
                <a:ea typeface="Consolas"/>
                <a:cs typeface="Consolas"/>
                <a:sym typeface="Consolas"/>
              </a:rPr>
              <a:t>'react'</a:t>
            </a:r>
            <a:r>
              <a:rPr lang="en" sz="1371">
                <a:solidFill>
                  <a:srgbClr val="D4D4D4"/>
                </a:solidFill>
                <a:highlight>
                  <a:srgbClr val="1E1E1E"/>
                </a:highlight>
                <a:latin typeface="Consolas"/>
                <a:ea typeface="Consolas"/>
                <a:cs typeface="Consolas"/>
                <a:sym typeface="Consolas"/>
              </a:rPr>
              <a:t>;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D4D4D4"/>
                </a:solidFill>
                <a:highlight>
                  <a:srgbClr val="1E1E1E"/>
                </a:highlight>
                <a:latin typeface="Consolas"/>
                <a:ea typeface="Consolas"/>
                <a:cs typeface="Consolas"/>
                <a:sym typeface="Consolas"/>
              </a:rPr>
              <a:t>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569CD6"/>
                </a:solidFill>
                <a:highlight>
                  <a:srgbClr val="1E1E1E"/>
                </a:highlight>
                <a:latin typeface="Consolas"/>
                <a:ea typeface="Consolas"/>
                <a:cs typeface="Consolas"/>
                <a:sym typeface="Consolas"/>
              </a:rPr>
              <a:t>function</a:t>
            </a:r>
            <a:r>
              <a:rPr lang="en" sz="1371">
                <a:solidFill>
                  <a:srgbClr val="D4D4D4"/>
                </a:solidFill>
                <a:highlight>
                  <a:srgbClr val="1E1E1E"/>
                </a:highlight>
                <a:latin typeface="Consolas"/>
                <a:ea typeface="Consolas"/>
                <a:cs typeface="Consolas"/>
                <a:sym typeface="Consolas"/>
              </a:rPr>
              <a:t> </a:t>
            </a:r>
            <a:r>
              <a:rPr lang="en" sz="1371">
                <a:solidFill>
                  <a:srgbClr val="DCDCAA"/>
                </a:solidFill>
                <a:highlight>
                  <a:srgbClr val="1E1E1E"/>
                </a:highlight>
                <a:latin typeface="Consolas"/>
                <a:ea typeface="Consolas"/>
                <a:cs typeface="Consolas"/>
                <a:sym typeface="Consolas"/>
              </a:rPr>
              <a:t>App</a:t>
            </a:r>
            <a:r>
              <a:rPr lang="en" sz="1371">
                <a:solidFill>
                  <a:srgbClr val="D4D4D4"/>
                </a:solidFill>
                <a:highlight>
                  <a:srgbClr val="1E1E1E"/>
                </a:highlight>
                <a:latin typeface="Consolas"/>
                <a:ea typeface="Consolas"/>
                <a:cs typeface="Consolas"/>
                <a:sym typeface="Consolas"/>
              </a:rPr>
              <a:t>() {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D4D4D4"/>
                </a:solidFill>
                <a:highlight>
                  <a:srgbClr val="1E1E1E"/>
                </a:highlight>
                <a:latin typeface="Consolas"/>
                <a:ea typeface="Consolas"/>
                <a:cs typeface="Consolas"/>
                <a:sym typeface="Consolas"/>
              </a:rPr>
              <a:t>  </a:t>
            </a:r>
            <a:r>
              <a:rPr lang="en" sz="1071">
                <a:solidFill>
                  <a:srgbClr val="6A9955"/>
                </a:solidFill>
                <a:highlight>
                  <a:srgbClr val="1E1E1E"/>
                </a:highlight>
                <a:latin typeface="Consolas"/>
                <a:ea typeface="Consolas"/>
                <a:cs typeface="Consolas"/>
                <a:sym typeface="Consolas"/>
              </a:rPr>
              <a:t>// Declare a new state variable, which we'll call "count"  </a:t>
            </a:r>
            <a:endParaRPr sz="1071">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071">
                <a:solidFill>
                  <a:srgbClr val="D4D4D4"/>
                </a:solidFill>
                <a:highlight>
                  <a:srgbClr val="1E1E1E"/>
                </a:highlight>
                <a:latin typeface="Consolas"/>
                <a:ea typeface="Consolas"/>
                <a:cs typeface="Consolas"/>
                <a:sym typeface="Consolas"/>
              </a:rPr>
              <a:t>  </a:t>
            </a:r>
            <a:r>
              <a:rPr lang="en" sz="1371">
                <a:solidFill>
                  <a:srgbClr val="569CD6"/>
                </a:solidFill>
                <a:highlight>
                  <a:srgbClr val="1E1E1E"/>
                </a:highlight>
                <a:latin typeface="Consolas"/>
                <a:ea typeface="Consolas"/>
                <a:cs typeface="Consolas"/>
                <a:sym typeface="Consolas"/>
              </a:rPr>
              <a:t>const</a:t>
            </a:r>
            <a:r>
              <a:rPr lang="en" sz="1371">
                <a:solidFill>
                  <a:srgbClr val="D4D4D4"/>
                </a:solidFill>
                <a:highlight>
                  <a:srgbClr val="1E1E1E"/>
                </a:highlight>
                <a:latin typeface="Consolas"/>
                <a:ea typeface="Consolas"/>
                <a:cs typeface="Consolas"/>
                <a:sym typeface="Consolas"/>
              </a:rPr>
              <a:t> [</a:t>
            </a:r>
            <a:r>
              <a:rPr lang="en" sz="1371">
                <a:solidFill>
                  <a:srgbClr val="4FC1FF"/>
                </a:solidFill>
                <a:highlight>
                  <a:srgbClr val="1E1E1E"/>
                </a:highlight>
                <a:latin typeface="Consolas"/>
                <a:ea typeface="Consolas"/>
                <a:cs typeface="Consolas"/>
                <a:sym typeface="Consolas"/>
              </a:rPr>
              <a:t>count</a:t>
            </a:r>
            <a:r>
              <a:rPr lang="en" sz="1371">
                <a:solidFill>
                  <a:srgbClr val="D4D4D4"/>
                </a:solidFill>
                <a:highlight>
                  <a:srgbClr val="1E1E1E"/>
                </a:highlight>
                <a:latin typeface="Consolas"/>
                <a:ea typeface="Consolas"/>
                <a:cs typeface="Consolas"/>
                <a:sym typeface="Consolas"/>
              </a:rPr>
              <a:t>, </a:t>
            </a:r>
            <a:r>
              <a:rPr lang="en" sz="1371">
                <a:solidFill>
                  <a:srgbClr val="DCDCAA"/>
                </a:solidFill>
                <a:highlight>
                  <a:srgbClr val="1E1E1E"/>
                </a:highlight>
                <a:latin typeface="Consolas"/>
                <a:ea typeface="Consolas"/>
                <a:cs typeface="Consolas"/>
                <a:sym typeface="Consolas"/>
              </a:rPr>
              <a:t>setCount</a:t>
            </a:r>
            <a:r>
              <a:rPr lang="en" sz="1371">
                <a:solidFill>
                  <a:srgbClr val="D4D4D4"/>
                </a:solidFill>
                <a:highlight>
                  <a:srgbClr val="1E1E1E"/>
                </a:highlight>
                <a:latin typeface="Consolas"/>
                <a:ea typeface="Consolas"/>
                <a:cs typeface="Consolas"/>
                <a:sym typeface="Consolas"/>
              </a:rPr>
              <a:t>] = </a:t>
            </a:r>
            <a:r>
              <a:rPr lang="en" sz="1371">
                <a:solidFill>
                  <a:srgbClr val="DCDCAA"/>
                </a:solidFill>
                <a:highlight>
                  <a:srgbClr val="1E1E1E"/>
                </a:highlight>
                <a:latin typeface="Consolas"/>
                <a:ea typeface="Consolas"/>
                <a:cs typeface="Consolas"/>
                <a:sym typeface="Consolas"/>
              </a:rPr>
              <a:t>useState</a:t>
            </a:r>
            <a:r>
              <a:rPr lang="en" sz="1371">
                <a:solidFill>
                  <a:srgbClr val="D4D4D4"/>
                </a:solidFill>
                <a:highlight>
                  <a:srgbClr val="1E1E1E"/>
                </a:highlight>
                <a:latin typeface="Consolas"/>
                <a:ea typeface="Consolas"/>
                <a:cs typeface="Consolas"/>
                <a:sym typeface="Consolas"/>
              </a:rPr>
              <a:t>(</a:t>
            </a:r>
            <a:r>
              <a:rPr lang="en" sz="1371">
                <a:solidFill>
                  <a:srgbClr val="B5CEA8"/>
                </a:solidFill>
                <a:highlight>
                  <a:srgbClr val="1E1E1E"/>
                </a:highlight>
                <a:latin typeface="Consolas"/>
                <a:ea typeface="Consolas"/>
                <a:cs typeface="Consolas"/>
                <a:sym typeface="Consolas"/>
              </a:rPr>
              <a:t>0);  </a:t>
            </a:r>
            <a:endParaRPr sz="1371">
              <a:solidFill>
                <a:srgbClr val="B5CEA8"/>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D4D4D4"/>
                </a:solidFill>
                <a:highlight>
                  <a:srgbClr val="1E1E1E"/>
                </a:highlight>
                <a:latin typeface="Consolas"/>
                <a:ea typeface="Consolas"/>
                <a:cs typeface="Consolas"/>
                <a:sym typeface="Consolas"/>
              </a:rPr>
              <a:t>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D4D4D4"/>
                </a:solidFill>
                <a:highlight>
                  <a:srgbClr val="1E1E1E"/>
                </a:highlight>
                <a:latin typeface="Consolas"/>
                <a:ea typeface="Consolas"/>
                <a:cs typeface="Consolas"/>
                <a:sym typeface="Consolas"/>
              </a:rPr>
              <a:t>  </a:t>
            </a:r>
            <a:r>
              <a:rPr lang="en" sz="1371">
                <a:solidFill>
                  <a:srgbClr val="C586C0"/>
                </a:solidFill>
                <a:highlight>
                  <a:srgbClr val="1E1E1E"/>
                </a:highlight>
                <a:latin typeface="Consolas"/>
                <a:ea typeface="Consolas"/>
                <a:cs typeface="Consolas"/>
                <a:sym typeface="Consolas"/>
              </a:rPr>
              <a:t>return</a:t>
            </a:r>
            <a:r>
              <a:rPr lang="en" sz="1371">
                <a:solidFill>
                  <a:srgbClr val="D4D4D4"/>
                </a:solidFill>
                <a:highlight>
                  <a:srgbClr val="1E1E1E"/>
                </a:highlight>
                <a:latin typeface="Consolas"/>
                <a:ea typeface="Consolas"/>
                <a:cs typeface="Consolas"/>
                <a:sym typeface="Consolas"/>
              </a:rPr>
              <a:t> (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D4D4D4"/>
                </a:solidFill>
                <a:highlight>
                  <a:srgbClr val="1E1E1E"/>
                </a:highlight>
                <a:latin typeface="Consolas"/>
                <a:ea typeface="Consolas"/>
                <a:cs typeface="Consolas"/>
                <a:sym typeface="Consolas"/>
              </a:rPr>
              <a:t>    </a:t>
            </a:r>
            <a:r>
              <a:rPr lang="en" sz="1371">
                <a:solidFill>
                  <a:srgbClr val="808080"/>
                </a:solidFill>
                <a:highlight>
                  <a:srgbClr val="1E1E1E"/>
                </a:highlight>
                <a:latin typeface="Consolas"/>
                <a:ea typeface="Consolas"/>
                <a:cs typeface="Consolas"/>
                <a:sym typeface="Consolas"/>
              </a:rPr>
              <a:t>&lt;</a:t>
            </a:r>
            <a:r>
              <a:rPr lang="en" sz="1371">
                <a:solidFill>
                  <a:srgbClr val="569CD6"/>
                </a:solidFill>
                <a:highlight>
                  <a:srgbClr val="1E1E1E"/>
                </a:highlight>
                <a:latin typeface="Consolas"/>
                <a:ea typeface="Consolas"/>
                <a:cs typeface="Consolas"/>
                <a:sym typeface="Consolas"/>
              </a:rPr>
              <a:t>div</a:t>
            </a:r>
            <a:r>
              <a:rPr lang="en" sz="1371">
                <a:solidFill>
                  <a:srgbClr val="808080"/>
                </a:solidFill>
                <a:highlight>
                  <a:srgbClr val="1E1E1E"/>
                </a:highlight>
                <a:latin typeface="Consolas"/>
                <a:ea typeface="Consolas"/>
                <a:cs typeface="Consolas"/>
                <a:sym typeface="Consolas"/>
              </a:rPr>
              <a:t>&gt;</a:t>
            </a:r>
            <a:r>
              <a:rPr lang="en" sz="1371">
                <a:solidFill>
                  <a:srgbClr val="D4D4D4"/>
                </a:solidFill>
                <a:highlight>
                  <a:srgbClr val="1E1E1E"/>
                </a:highlight>
                <a:latin typeface="Consolas"/>
                <a:ea typeface="Consolas"/>
                <a:cs typeface="Consolas"/>
                <a:sym typeface="Consolas"/>
              </a:rPr>
              <a:t>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D4D4D4"/>
                </a:solidFill>
                <a:highlight>
                  <a:srgbClr val="1E1E1E"/>
                </a:highlight>
                <a:latin typeface="Consolas"/>
                <a:ea typeface="Consolas"/>
                <a:cs typeface="Consolas"/>
                <a:sym typeface="Consolas"/>
              </a:rPr>
              <a:t>      </a:t>
            </a:r>
            <a:r>
              <a:rPr lang="en" sz="1371">
                <a:solidFill>
                  <a:srgbClr val="808080"/>
                </a:solidFill>
                <a:highlight>
                  <a:srgbClr val="1E1E1E"/>
                </a:highlight>
                <a:latin typeface="Consolas"/>
                <a:ea typeface="Consolas"/>
                <a:cs typeface="Consolas"/>
                <a:sym typeface="Consolas"/>
              </a:rPr>
              <a:t>&lt;</a:t>
            </a:r>
            <a:r>
              <a:rPr lang="en" sz="1371">
                <a:solidFill>
                  <a:srgbClr val="569CD6"/>
                </a:solidFill>
                <a:highlight>
                  <a:srgbClr val="1E1E1E"/>
                </a:highlight>
                <a:latin typeface="Consolas"/>
                <a:ea typeface="Consolas"/>
                <a:cs typeface="Consolas"/>
                <a:sym typeface="Consolas"/>
              </a:rPr>
              <a:t>p</a:t>
            </a:r>
            <a:r>
              <a:rPr lang="en" sz="1371">
                <a:solidFill>
                  <a:srgbClr val="808080"/>
                </a:solidFill>
                <a:highlight>
                  <a:srgbClr val="1E1E1E"/>
                </a:highlight>
                <a:latin typeface="Consolas"/>
                <a:ea typeface="Consolas"/>
                <a:cs typeface="Consolas"/>
                <a:sym typeface="Consolas"/>
              </a:rPr>
              <a:t>&gt;</a:t>
            </a:r>
            <a:r>
              <a:rPr lang="en" sz="1371">
                <a:solidFill>
                  <a:srgbClr val="D4D4D4"/>
                </a:solidFill>
                <a:highlight>
                  <a:srgbClr val="1E1E1E"/>
                </a:highlight>
                <a:latin typeface="Consolas"/>
                <a:ea typeface="Consolas"/>
                <a:cs typeface="Consolas"/>
                <a:sym typeface="Consolas"/>
              </a:rPr>
              <a:t>You clicked </a:t>
            </a:r>
            <a:r>
              <a:rPr lang="en" sz="1371">
                <a:solidFill>
                  <a:srgbClr val="569CD6"/>
                </a:solidFill>
                <a:highlight>
                  <a:srgbClr val="1E1E1E"/>
                </a:highlight>
                <a:latin typeface="Consolas"/>
                <a:ea typeface="Consolas"/>
                <a:cs typeface="Consolas"/>
                <a:sym typeface="Consolas"/>
              </a:rPr>
              <a:t>{</a:t>
            </a:r>
            <a:r>
              <a:rPr lang="en" sz="1371">
                <a:solidFill>
                  <a:srgbClr val="4FC1FF"/>
                </a:solidFill>
                <a:highlight>
                  <a:srgbClr val="1E1E1E"/>
                </a:highlight>
                <a:latin typeface="Consolas"/>
                <a:ea typeface="Consolas"/>
                <a:cs typeface="Consolas"/>
                <a:sym typeface="Consolas"/>
              </a:rPr>
              <a:t>count</a:t>
            </a:r>
            <a:r>
              <a:rPr lang="en" sz="1371">
                <a:solidFill>
                  <a:srgbClr val="569CD6"/>
                </a:solidFill>
                <a:highlight>
                  <a:srgbClr val="1E1E1E"/>
                </a:highlight>
                <a:latin typeface="Consolas"/>
                <a:ea typeface="Consolas"/>
                <a:cs typeface="Consolas"/>
                <a:sym typeface="Consolas"/>
              </a:rPr>
              <a:t>}</a:t>
            </a:r>
            <a:r>
              <a:rPr lang="en" sz="1371">
                <a:solidFill>
                  <a:srgbClr val="D4D4D4"/>
                </a:solidFill>
                <a:highlight>
                  <a:srgbClr val="1E1E1E"/>
                </a:highlight>
                <a:latin typeface="Consolas"/>
                <a:ea typeface="Consolas"/>
                <a:cs typeface="Consolas"/>
                <a:sym typeface="Consolas"/>
              </a:rPr>
              <a:t> times</a:t>
            </a:r>
            <a:r>
              <a:rPr lang="en" sz="1371">
                <a:solidFill>
                  <a:srgbClr val="808080"/>
                </a:solidFill>
                <a:highlight>
                  <a:srgbClr val="1E1E1E"/>
                </a:highlight>
                <a:latin typeface="Consolas"/>
                <a:ea typeface="Consolas"/>
                <a:cs typeface="Consolas"/>
                <a:sym typeface="Consolas"/>
              </a:rPr>
              <a:t>&lt;/</a:t>
            </a:r>
            <a:r>
              <a:rPr lang="en" sz="1371">
                <a:solidFill>
                  <a:srgbClr val="569CD6"/>
                </a:solidFill>
                <a:highlight>
                  <a:srgbClr val="1E1E1E"/>
                </a:highlight>
                <a:latin typeface="Consolas"/>
                <a:ea typeface="Consolas"/>
                <a:cs typeface="Consolas"/>
                <a:sym typeface="Consolas"/>
              </a:rPr>
              <a:t>p</a:t>
            </a:r>
            <a:r>
              <a:rPr lang="en" sz="1371">
                <a:solidFill>
                  <a:srgbClr val="808080"/>
                </a:solidFill>
                <a:highlight>
                  <a:srgbClr val="1E1E1E"/>
                </a:highlight>
                <a:latin typeface="Consolas"/>
                <a:ea typeface="Consolas"/>
                <a:cs typeface="Consolas"/>
                <a:sym typeface="Consolas"/>
              </a:rPr>
              <a:t>&gt;</a:t>
            </a:r>
            <a:r>
              <a:rPr lang="en" sz="1371">
                <a:solidFill>
                  <a:srgbClr val="D4D4D4"/>
                </a:solidFill>
                <a:highlight>
                  <a:srgbClr val="1E1E1E"/>
                </a:highlight>
                <a:latin typeface="Consolas"/>
                <a:ea typeface="Consolas"/>
                <a:cs typeface="Consolas"/>
                <a:sym typeface="Consolas"/>
              </a:rPr>
              <a:t>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808080"/>
                </a:solidFill>
                <a:highlight>
                  <a:srgbClr val="1E1E1E"/>
                </a:highlight>
                <a:latin typeface="Consolas"/>
                <a:ea typeface="Consolas"/>
                <a:cs typeface="Consolas"/>
                <a:sym typeface="Consolas"/>
              </a:rPr>
              <a:t>&lt;</a:t>
            </a:r>
            <a:r>
              <a:rPr lang="en" sz="1371">
                <a:solidFill>
                  <a:srgbClr val="569CD6"/>
                </a:solidFill>
                <a:highlight>
                  <a:srgbClr val="1E1E1E"/>
                </a:highlight>
                <a:latin typeface="Consolas"/>
                <a:ea typeface="Consolas"/>
                <a:cs typeface="Consolas"/>
                <a:sym typeface="Consolas"/>
              </a:rPr>
              <a:t>button</a:t>
            </a:r>
            <a:r>
              <a:rPr lang="en" sz="1371">
                <a:solidFill>
                  <a:srgbClr val="D4D4D4"/>
                </a:solidFill>
                <a:highlight>
                  <a:srgbClr val="1E1E1E"/>
                </a:highlight>
                <a:latin typeface="Consolas"/>
                <a:ea typeface="Consolas"/>
                <a:cs typeface="Consolas"/>
                <a:sym typeface="Consolas"/>
              </a:rPr>
              <a:t> </a:t>
            </a:r>
            <a:r>
              <a:rPr lang="en" sz="1371">
                <a:solidFill>
                  <a:srgbClr val="9CDCFE"/>
                </a:solidFill>
                <a:highlight>
                  <a:srgbClr val="1E1E1E"/>
                </a:highlight>
                <a:latin typeface="Consolas"/>
                <a:ea typeface="Consolas"/>
                <a:cs typeface="Consolas"/>
                <a:sym typeface="Consolas"/>
              </a:rPr>
              <a:t>onClick</a:t>
            </a:r>
            <a:r>
              <a:rPr lang="en" sz="1371">
                <a:solidFill>
                  <a:srgbClr val="D4D4D4"/>
                </a:solidFill>
                <a:highlight>
                  <a:srgbClr val="1E1E1E"/>
                </a:highlight>
                <a:latin typeface="Consolas"/>
                <a:ea typeface="Consolas"/>
                <a:cs typeface="Consolas"/>
                <a:sym typeface="Consolas"/>
              </a:rPr>
              <a:t>=</a:t>
            </a:r>
            <a:r>
              <a:rPr lang="en" sz="1371">
                <a:solidFill>
                  <a:srgbClr val="569CD6"/>
                </a:solidFill>
                <a:highlight>
                  <a:srgbClr val="1E1E1E"/>
                </a:highlight>
                <a:latin typeface="Consolas"/>
                <a:ea typeface="Consolas"/>
                <a:cs typeface="Consolas"/>
                <a:sym typeface="Consolas"/>
              </a:rPr>
              <a:t>{</a:t>
            </a:r>
            <a:r>
              <a:rPr lang="en" sz="1371">
                <a:solidFill>
                  <a:srgbClr val="D4D4D4"/>
                </a:solidFill>
                <a:highlight>
                  <a:srgbClr val="1E1E1E"/>
                </a:highlight>
                <a:latin typeface="Consolas"/>
                <a:ea typeface="Consolas"/>
                <a:cs typeface="Consolas"/>
                <a:sym typeface="Consolas"/>
              </a:rPr>
              <a:t>() </a:t>
            </a:r>
            <a:r>
              <a:rPr lang="en" sz="1371">
                <a:solidFill>
                  <a:srgbClr val="569CD6"/>
                </a:solidFill>
                <a:highlight>
                  <a:srgbClr val="1E1E1E"/>
                </a:highlight>
                <a:latin typeface="Consolas"/>
                <a:ea typeface="Consolas"/>
                <a:cs typeface="Consolas"/>
                <a:sym typeface="Consolas"/>
              </a:rPr>
              <a:t>=&gt;</a:t>
            </a:r>
            <a:r>
              <a:rPr lang="en" sz="1371">
                <a:solidFill>
                  <a:srgbClr val="D4D4D4"/>
                </a:solidFill>
                <a:highlight>
                  <a:srgbClr val="1E1E1E"/>
                </a:highlight>
                <a:latin typeface="Consolas"/>
                <a:ea typeface="Consolas"/>
                <a:cs typeface="Consolas"/>
                <a:sym typeface="Consolas"/>
              </a:rPr>
              <a:t> </a:t>
            </a:r>
            <a:r>
              <a:rPr lang="en" sz="1371">
                <a:solidFill>
                  <a:srgbClr val="DCDCAA"/>
                </a:solidFill>
                <a:highlight>
                  <a:srgbClr val="1E1E1E"/>
                </a:highlight>
                <a:latin typeface="Consolas"/>
                <a:ea typeface="Consolas"/>
                <a:cs typeface="Consolas"/>
                <a:sym typeface="Consolas"/>
              </a:rPr>
              <a:t>setCount</a:t>
            </a:r>
            <a:r>
              <a:rPr lang="en" sz="1371">
                <a:solidFill>
                  <a:srgbClr val="D4D4D4"/>
                </a:solidFill>
                <a:highlight>
                  <a:srgbClr val="1E1E1E"/>
                </a:highlight>
                <a:latin typeface="Consolas"/>
                <a:ea typeface="Consolas"/>
                <a:cs typeface="Consolas"/>
                <a:sym typeface="Consolas"/>
              </a:rPr>
              <a:t>(</a:t>
            </a:r>
            <a:r>
              <a:rPr lang="en" sz="1371">
                <a:solidFill>
                  <a:srgbClr val="4FC1FF"/>
                </a:solidFill>
                <a:highlight>
                  <a:srgbClr val="1E1E1E"/>
                </a:highlight>
                <a:latin typeface="Consolas"/>
                <a:ea typeface="Consolas"/>
                <a:cs typeface="Consolas"/>
                <a:sym typeface="Consolas"/>
              </a:rPr>
              <a:t>count</a:t>
            </a:r>
            <a:r>
              <a:rPr lang="en" sz="1371">
                <a:solidFill>
                  <a:srgbClr val="9CDCFE"/>
                </a:solidFill>
                <a:highlight>
                  <a:srgbClr val="1E1E1E"/>
                </a:highlight>
                <a:latin typeface="Consolas"/>
                <a:ea typeface="Consolas"/>
                <a:cs typeface="Consolas"/>
                <a:sym typeface="Consolas"/>
              </a:rPr>
              <a:t> + 1)}&gt; </a:t>
            </a:r>
            <a:r>
              <a:rPr lang="en" sz="1371">
                <a:solidFill>
                  <a:srgbClr val="D4D4D4"/>
                </a:solidFill>
                <a:highlight>
                  <a:srgbClr val="1E1E1E"/>
                </a:highlight>
                <a:latin typeface="Consolas"/>
                <a:ea typeface="Consolas"/>
                <a:cs typeface="Consolas"/>
                <a:sym typeface="Consolas"/>
              </a:rPr>
              <a:t>Click me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D4D4D4"/>
                </a:solidFill>
                <a:highlight>
                  <a:srgbClr val="1E1E1E"/>
                </a:highlight>
                <a:latin typeface="Consolas"/>
                <a:ea typeface="Consolas"/>
                <a:cs typeface="Consolas"/>
                <a:sym typeface="Consolas"/>
              </a:rPr>
              <a:t>      </a:t>
            </a:r>
            <a:r>
              <a:rPr lang="en" sz="1371">
                <a:solidFill>
                  <a:srgbClr val="808080"/>
                </a:solidFill>
                <a:highlight>
                  <a:srgbClr val="1E1E1E"/>
                </a:highlight>
                <a:latin typeface="Consolas"/>
                <a:ea typeface="Consolas"/>
                <a:cs typeface="Consolas"/>
                <a:sym typeface="Consolas"/>
              </a:rPr>
              <a:t>&lt;/</a:t>
            </a:r>
            <a:r>
              <a:rPr lang="en" sz="1371">
                <a:solidFill>
                  <a:srgbClr val="569CD6"/>
                </a:solidFill>
                <a:highlight>
                  <a:srgbClr val="1E1E1E"/>
                </a:highlight>
                <a:latin typeface="Consolas"/>
                <a:ea typeface="Consolas"/>
                <a:cs typeface="Consolas"/>
                <a:sym typeface="Consolas"/>
              </a:rPr>
              <a:t>button</a:t>
            </a:r>
            <a:r>
              <a:rPr lang="en" sz="1371">
                <a:solidFill>
                  <a:srgbClr val="808080"/>
                </a:solidFill>
                <a:highlight>
                  <a:srgbClr val="1E1E1E"/>
                </a:highlight>
                <a:latin typeface="Consolas"/>
                <a:ea typeface="Consolas"/>
                <a:cs typeface="Consolas"/>
                <a:sym typeface="Consolas"/>
              </a:rPr>
              <a:t>&gt;</a:t>
            </a:r>
            <a:r>
              <a:rPr lang="en" sz="1371">
                <a:solidFill>
                  <a:srgbClr val="D4D4D4"/>
                </a:solidFill>
                <a:highlight>
                  <a:srgbClr val="1E1E1E"/>
                </a:highlight>
                <a:latin typeface="Consolas"/>
                <a:ea typeface="Consolas"/>
                <a:cs typeface="Consolas"/>
                <a:sym typeface="Consolas"/>
              </a:rPr>
              <a:t>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D4D4D4"/>
                </a:solidFill>
                <a:highlight>
                  <a:srgbClr val="1E1E1E"/>
                </a:highlight>
                <a:latin typeface="Consolas"/>
                <a:ea typeface="Consolas"/>
                <a:cs typeface="Consolas"/>
                <a:sym typeface="Consolas"/>
              </a:rPr>
              <a:t>    &lt;/</a:t>
            </a:r>
            <a:r>
              <a:rPr lang="en" sz="1371">
                <a:solidFill>
                  <a:srgbClr val="9CDCFE"/>
                </a:solidFill>
                <a:highlight>
                  <a:srgbClr val="1E1E1E"/>
                </a:highlight>
                <a:latin typeface="Consolas"/>
                <a:ea typeface="Consolas"/>
                <a:cs typeface="Consolas"/>
                <a:sym typeface="Consolas"/>
              </a:rPr>
              <a:t>div</a:t>
            </a:r>
            <a:r>
              <a:rPr lang="en" sz="1371">
                <a:solidFill>
                  <a:srgbClr val="D4D4D4"/>
                </a:solidFill>
                <a:highlight>
                  <a:srgbClr val="1E1E1E"/>
                </a:highlight>
                <a:latin typeface="Consolas"/>
                <a:ea typeface="Consolas"/>
                <a:cs typeface="Consolas"/>
                <a:sym typeface="Consolas"/>
              </a:rPr>
              <a:t>&gt;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D4D4D4"/>
                </a:solidFill>
                <a:highlight>
                  <a:srgbClr val="1E1E1E"/>
                </a:highlight>
                <a:latin typeface="Consolas"/>
                <a:ea typeface="Consolas"/>
                <a:cs typeface="Consolas"/>
                <a:sym typeface="Consolas"/>
              </a:rPr>
              <a:t>  );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D4D4D4"/>
                </a:solidFill>
                <a:highlight>
                  <a:srgbClr val="1E1E1E"/>
                </a:highlight>
                <a:latin typeface="Consolas"/>
                <a:ea typeface="Consolas"/>
                <a:cs typeface="Consolas"/>
                <a:sym typeface="Consolas"/>
              </a:rPr>
              <a:t>}  </a:t>
            </a:r>
            <a:endParaRPr sz="13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371">
                <a:solidFill>
                  <a:srgbClr val="C586C0"/>
                </a:solidFill>
                <a:highlight>
                  <a:srgbClr val="1E1E1E"/>
                </a:highlight>
                <a:latin typeface="Consolas"/>
                <a:ea typeface="Consolas"/>
                <a:cs typeface="Consolas"/>
                <a:sym typeface="Consolas"/>
              </a:rPr>
              <a:t>export</a:t>
            </a:r>
            <a:r>
              <a:rPr lang="en" sz="1371">
                <a:solidFill>
                  <a:srgbClr val="D4D4D4"/>
                </a:solidFill>
                <a:highlight>
                  <a:srgbClr val="1E1E1E"/>
                </a:highlight>
                <a:latin typeface="Consolas"/>
                <a:ea typeface="Consolas"/>
                <a:cs typeface="Consolas"/>
                <a:sym typeface="Consolas"/>
              </a:rPr>
              <a:t> </a:t>
            </a:r>
            <a:r>
              <a:rPr lang="en" sz="1371">
                <a:solidFill>
                  <a:srgbClr val="C586C0"/>
                </a:solidFill>
                <a:highlight>
                  <a:srgbClr val="1E1E1E"/>
                </a:highlight>
                <a:latin typeface="Consolas"/>
                <a:ea typeface="Consolas"/>
                <a:cs typeface="Consolas"/>
                <a:sym typeface="Consolas"/>
              </a:rPr>
              <a:t>default</a:t>
            </a:r>
            <a:r>
              <a:rPr lang="en" sz="1371">
                <a:solidFill>
                  <a:srgbClr val="D4D4D4"/>
                </a:solidFill>
                <a:highlight>
                  <a:srgbClr val="1E1E1E"/>
                </a:highlight>
                <a:latin typeface="Consolas"/>
                <a:ea typeface="Consolas"/>
                <a:cs typeface="Consolas"/>
                <a:sym typeface="Consolas"/>
              </a:rPr>
              <a:t> </a:t>
            </a:r>
            <a:r>
              <a:rPr lang="en" sz="1371">
                <a:solidFill>
                  <a:srgbClr val="DCDCAA"/>
                </a:solidFill>
                <a:highlight>
                  <a:srgbClr val="1E1E1E"/>
                </a:highlight>
                <a:latin typeface="Consolas"/>
                <a:ea typeface="Consolas"/>
                <a:cs typeface="Consolas"/>
                <a:sym typeface="Consolas"/>
              </a:rPr>
              <a:t>App</a:t>
            </a:r>
            <a:r>
              <a:rPr lang="en" sz="1371">
                <a:solidFill>
                  <a:srgbClr val="D4D4D4"/>
                </a:solidFill>
                <a:highlight>
                  <a:srgbClr val="1E1E1E"/>
                </a:highlight>
                <a:latin typeface="Consolas"/>
                <a:ea typeface="Consolas"/>
                <a:cs typeface="Consolas"/>
                <a:sym typeface="Consolas"/>
              </a:rPr>
              <a:t>;  </a:t>
            </a:r>
            <a:endParaRPr sz="1371">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1018"/>
              <a:buNone/>
            </a:pPr>
            <a:r>
              <a:t/>
            </a:r>
            <a:endParaRPr sz="2065"/>
          </a:p>
        </p:txBody>
      </p:sp>
      <p:sp>
        <p:nvSpPr>
          <p:cNvPr id="303" name="Google Shape;303;p52"/>
          <p:cNvSpPr txBox="1"/>
          <p:nvPr/>
        </p:nvSpPr>
        <p:spPr>
          <a:xfrm>
            <a:off x="5042275" y="1017725"/>
            <a:ext cx="4042800" cy="2770500"/>
          </a:xfrm>
          <a:prstGeom prst="rect">
            <a:avLst/>
          </a:prstGeom>
          <a:solidFill>
            <a:srgbClr val="F4CCCC"/>
          </a:solidFill>
          <a:ln>
            <a:noFill/>
          </a:ln>
        </p:spPr>
        <p:txBody>
          <a:bodyPr anchorCtr="0" anchor="t" bIns="91425" lIns="91425" spcFirstLastPara="1" rIns="91425" wrap="square" tIns="91425">
            <a:spAutoFit/>
          </a:bodyPr>
          <a:lstStyle/>
          <a:p>
            <a:pPr indent="-317500" lvl="0" marL="457200" rtl="0" algn="just">
              <a:spcBef>
                <a:spcPts val="0"/>
              </a:spcBef>
              <a:spcAft>
                <a:spcPts val="0"/>
              </a:spcAft>
              <a:buClr>
                <a:srgbClr val="333333"/>
              </a:buClr>
              <a:buSzPts val="1400"/>
              <a:buFont typeface="Roboto"/>
              <a:buChar char="●"/>
            </a:pPr>
            <a:r>
              <a:rPr lang="en">
                <a:solidFill>
                  <a:srgbClr val="333333"/>
                </a:solidFill>
                <a:highlight>
                  <a:srgbClr val="FFFFFF"/>
                </a:highlight>
                <a:latin typeface="Roboto"/>
                <a:ea typeface="Roboto"/>
                <a:cs typeface="Roboto"/>
                <a:sym typeface="Roboto"/>
              </a:rPr>
              <a:t>In the above example, useState is the Hook which needs to call inside a function component to add some local state to it.</a:t>
            </a:r>
            <a:endParaRPr>
              <a:solidFill>
                <a:srgbClr val="333333"/>
              </a:solidFill>
              <a:highlight>
                <a:srgbClr val="FFFFFF"/>
              </a:highlight>
              <a:latin typeface="Roboto"/>
              <a:ea typeface="Roboto"/>
              <a:cs typeface="Roboto"/>
              <a:sym typeface="Roboto"/>
            </a:endParaRPr>
          </a:p>
          <a:p>
            <a:pPr indent="0" lvl="0" marL="457200" rtl="0" algn="just">
              <a:spcBef>
                <a:spcPts val="0"/>
              </a:spcBef>
              <a:spcAft>
                <a:spcPts val="0"/>
              </a:spcAft>
              <a:buNone/>
            </a:pPr>
            <a:r>
              <a:t/>
            </a:r>
            <a:endParaRPr>
              <a:solidFill>
                <a:srgbClr val="333333"/>
              </a:solidFill>
              <a:highlight>
                <a:srgbClr val="FFFFFF"/>
              </a:highlight>
              <a:latin typeface="Roboto"/>
              <a:ea typeface="Roboto"/>
              <a:cs typeface="Roboto"/>
              <a:sym typeface="Roboto"/>
            </a:endParaRPr>
          </a:p>
          <a:p>
            <a:pPr indent="-317500" lvl="0" marL="457200" rtl="0" algn="just">
              <a:spcBef>
                <a:spcPts val="0"/>
              </a:spcBef>
              <a:spcAft>
                <a:spcPts val="0"/>
              </a:spcAft>
              <a:buClr>
                <a:srgbClr val="333333"/>
              </a:buClr>
              <a:buSzPts val="1400"/>
              <a:buFont typeface="Roboto"/>
              <a:buChar char="●"/>
            </a:pPr>
            <a:r>
              <a:rPr lang="en">
                <a:solidFill>
                  <a:srgbClr val="333333"/>
                </a:solidFill>
                <a:highlight>
                  <a:srgbClr val="FFFFFF"/>
                </a:highlight>
                <a:latin typeface="Roboto"/>
                <a:ea typeface="Roboto"/>
                <a:cs typeface="Roboto"/>
                <a:sym typeface="Roboto"/>
              </a:rPr>
              <a:t>The useState returns a pair where the first element is the current state value/initial value, and the second one is a function which allows us to update it. </a:t>
            </a:r>
            <a:endParaRPr>
              <a:solidFill>
                <a:srgbClr val="333333"/>
              </a:solidFill>
              <a:highlight>
                <a:srgbClr val="FFFFFF"/>
              </a:highlight>
              <a:latin typeface="Roboto"/>
              <a:ea typeface="Roboto"/>
              <a:cs typeface="Roboto"/>
              <a:sym typeface="Roboto"/>
            </a:endParaRPr>
          </a:p>
          <a:p>
            <a:pPr indent="0" lvl="0" marL="457200" rtl="0" algn="just">
              <a:spcBef>
                <a:spcPts val="0"/>
              </a:spcBef>
              <a:spcAft>
                <a:spcPts val="0"/>
              </a:spcAft>
              <a:buNone/>
            </a:pPr>
            <a:r>
              <a:t/>
            </a:r>
            <a:endParaRPr>
              <a:solidFill>
                <a:srgbClr val="333333"/>
              </a:solidFill>
              <a:highlight>
                <a:srgbClr val="FFFFFF"/>
              </a:highlight>
              <a:latin typeface="Roboto"/>
              <a:ea typeface="Roboto"/>
              <a:cs typeface="Roboto"/>
              <a:sym typeface="Roboto"/>
            </a:endParaRPr>
          </a:p>
          <a:p>
            <a:pPr indent="-317500" lvl="0" marL="457200" rtl="0" algn="just">
              <a:spcBef>
                <a:spcPts val="0"/>
              </a:spcBef>
              <a:spcAft>
                <a:spcPts val="0"/>
              </a:spcAft>
              <a:buClr>
                <a:srgbClr val="333333"/>
              </a:buClr>
              <a:buSzPts val="1400"/>
              <a:buFont typeface="Roboto"/>
              <a:buChar char="●"/>
            </a:pPr>
            <a:r>
              <a:rPr lang="en">
                <a:solidFill>
                  <a:srgbClr val="333333"/>
                </a:solidFill>
                <a:highlight>
                  <a:srgbClr val="FFFFFF"/>
                </a:highlight>
                <a:latin typeface="Roboto"/>
                <a:ea typeface="Roboto"/>
                <a:cs typeface="Roboto"/>
                <a:sym typeface="Roboto"/>
              </a:rPr>
              <a:t>After that, we will call this function from an event handler or somewhere else. The useState is similar to this.setState in class. </a:t>
            </a:r>
            <a:endParaRPr sz="1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9" name="Google Shape;309;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53"/>
          <p:cNvPicPr preferRelativeResize="0"/>
          <p:nvPr/>
        </p:nvPicPr>
        <p:blipFill>
          <a:blip r:embed="rId3">
            <a:alphaModFix/>
          </a:blip>
          <a:stretch>
            <a:fillRect/>
          </a:stretch>
        </p:blipFill>
        <p:spPr>
          <a:xfrm>
            <a:off x="311705" y="445025"/>
            <a:ext cx="8520599" cy="2562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6" name="Google Shape;316;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just">
              <a:lnSpc>
                <a:spcPct val="130000"/>
              </a:lnSpc>
              <a:spcBef>
                <a:spcPts val="1800"/>
              </a:spcBef>
              <a:spcAft>
                <a:spcPts val="0"/>
              </a:spcAft>
              <a:buClr>
                <a:schemeClr val="dk1"/>
              </a:buClr>
              <a:buSzPts val="1100"/>
              <a:buFont typeface="Arial"/>
              <a:buNone/>
            </a:pPr>
            <a:r>
              <a:rPr lang="en" sz="1900">
                <a:solidFill>
                  <a:srgbClr val="610B38"/>
                </a:solidFill>
                <a:highlight>
                  <a:srgbClr val="FFFFFF"/>
                </a:highlight>
              </a:rPr>
              <a:t>Hooks Effect</a:t>
            </a:r>
            <a:endParaRPr sz="1900">
              <a:solidFill>
                <a:srgbClr val="610B38"/>
              </a:solidFill>
              <a:highlight>
                <a:srgbClr val="FFFFFF"/>
              </a:highlight>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The Effect Hook allows us to perform side effects (an action) in the function components. It does not use components lifecycle methods which are available in class components. In other words, </a:t>
            </a:r>
            <a:r>
              <a:rPr b="1" lang="en" sz="1200">
                <a:solidFill>
                  <a:srgbClr val="333333"/>
                </a:solidFill>
                <a:highlight>
                  <a:srgbClr val="FFFFFF"/>
                </a:highlight>
                <a:latin typeface="Roboto"/>
                <a:ea typeface="Roboto"/>
                <a:cs typeface="Roboto"/>
                <a:sym typeface="Roboto"/>
              </a:rPr>
              <a:t>Effects Hooks are equivalent to componentDidMount(), componentDidUpdate(), and componentWillUnmount() lifecycle methods.</a:t>
            </a:r>
            <a:endParaRPr b="1"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Side effects have common features which the most web applications need to perform, such as:</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Updating the DOM,</a:t>
            </a:r>
            <a:endParaRPr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Fetching and consuming data from a server API,</a:t>
            </a:r>
            <a:endParaRPr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Setting up a subscription, etc. (</a:t>
            </a:r>
            <a:r>
              <a:rPr lang="en" sz="1200">
                <a:solidFill>
                  <a:srgbClr val="202124"/>
                </a:solidFill>
                <a:highlight>
                  <a:srgbClr val="FFFFFF"/>
                </a:highlight>
              </a:rPr>
              <a:t>Subscriptions are similar to queries in that they </a:t>
            </a:r>
            <a:r>
              <a:rPr b="1" lang="en" sz="1200">
                <a:solidFill>
                  <a:srgbClr val="202124"/>
                </a:solidFill>
                <a:highlight>
                  <a:srgbClr val="FFFFFF"/>
                </a:highlight>
              </a:rPr>
              <a:t>specify a set of fields to be delivered to the client, but instead of immediately returning a single answer, a result is sent every time a particular event happens on the server</a:t>
            </a:r>
            <a:r>
              <a:rPr lang="en" sz="1200">
                <a:solidFill>
                  <a:srgbClr val="202124"/>
                </a:solidFill>
                <a:highlight>
                  <a:srgbClr val="FFFFFF"/>
                </a:highlight>
              </a:rPr>
              <a:t>.) </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App.js</a:t>
            </a:r>
            <a:endParaRPr/>
          </a:p>
        </p:txBody>
      </p:sp>
      <p:sp>
        <p:nvSpPr>
          <p:cNvPr id="322" name="Google Shape;322;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770"/>
              <a:buFont typeface="Arial"/>
              <a:buNone/>
            </a:pPr>
            <a:r>
              <a:rPr lang="en" sz="1035">
                <a:solidFill>
                  <a:srgbClr val="6A9955"/>
                </a:solidFill>
                <a:highlight>
                  <a:srgbClr val="1E1E1E"/>
                </a:highlight>
                <a:latin typeface="Consolas"/>
                <a:ea typeface="Consolas"/>
                <a:cs typeface="Consolas"/>
                <a:sym typeface="Consolas"/>
              </a:rPr>
              <a:t>//Hooks Effect</a:t>
            </a:r>
            <a:endParaRPr sz="10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C586C0"/>
                </a:solidFill>
                <a:highlight>
                  <a:srgbClr val="1E1E1E"/>
                </a:highlight>
                <a:latin typeface="Consolas"/>
                <a:ea typeface="Consolas"/>
                <a:cs typeface="Consolas"/>
                <a:sym typeface="Consolas"/>
              </a:rPr>
              <a:t>import</a:t>
            </a:r>
            <a:r>
              <a:rPr lang="en" sz="1035">
                <a:solidFill>
                  <a:srgbClr val="D4D4D4"/>
                </a:solidFill>
                <a:highlight>
                  <a:srgbClr val="1E1E1E"/>
                </a:highlight>
                <a:latin typeface="Consolas"/>
                <a:ea typeface="Consolas"/>
                <a:cs typeface="Consolas"/>
                <a:sym typeface="Consolas"/>
              </a:rPr>
              <a:t> </a:t>
            </a:r>
            <a:r>
              <a:rPr lang="en" sz="1035">
                <a:solidFill>
                  <a:srgbClr val="9CDCFE"/>
                </a:solidFill>
                <a:highlight>
                  <a:srgbClr val="1E1E1E"/>
                </a:highlight>
                <a:latin typeface="Consolas"/>
                <a:ea typeface="Consolas"/>
                <a:cs typeface="Consolas"/>
                <a:sym typeface="Consolas"/>
              </a:rPr>
              <a:t>React</a:t>
            </a:r>
            <a:r>
              <a:rPr lang="en" sz="1035">
                <a:solidFill>
                  <a:srgbClr val="D4D4D4"/>
                </a:solidFill>
                <a:highlight>
                  <a:srgbClr val="1E1E1E"/>
                </a:highlight>
                <a:latin typeface="Consolas"/>
                <a:ea typeface="Consolas"/>
                <a:cs typeface="Consolas"/>
                <a:sym typeface="Consolas"/>
              </a:rPr>
              <a:t>, { </a:t>
            </a:r>
            <a:r>
              <a:rPr lang="en" sz="1035">
                <a:solidFill>
                  <a:srgbClr val="9CDCFE"/>
                </a:solidFill>
                <a:highlight>
                  <a:srgbClr val="1E1E1E"/>
                </a:highlight>
                <a:latin typeface="Consolas"/>
                <a:ea typeface="Consolas"/>
                <a:cs typeface="Consolas"/>
                <a:sym typeface="Consolas"/>
              </a:rPr>
              <a:t>useState</a:t>
            </a:r>
            <a:r>
              <a:rPr lang="en" sz="1035">
                <a:solidFill>
                  <a:srgbClr val="D4D4D4"/>
                </a:solidFill>
                <a:highlight>
                  <a:srgbClr val="1E1E1E"/>
                </a:highlight>
                <a:latin typeface="Consolas"/>
                <a:ea typeface="Consolas"/>
                <a:cs typeface="Consolas"/>
                <a:sym typeface="Consolas"/>
              </a:rPr>
              <a:t>, </a:t>
            </a:r>
            <a:r>
              <a:rPr lang="en" sz="1035">
                <a:solidFill>
                  <a:srgbClr val="9CDCFE"/>
                </a:solidFill>
                <a:highlight>
                  <a:srgbClr val="1E1E1E"/>
                </a:highlight>
                <a:latin typeface="Consolas"/>
                <a:ea typeface="Consolas"/>
                <a:cs typeface="Consolas"/>
                <a:sym typeface="Consolas"/>
              </a:rPr>
              <a:t>useEffect</a:t>
            </a:r>
            <a:r>
              <a:rPr lang="en" sz="1035">
                <a:solidFill>
                  <a:srgbClr val="D4D4D4"/>
                </a:solidFill>
                <a:highlight>
                  <a:srgbClr val="1E1E1E"/>
                </a:highlight>
                <a:latin typeface="Consolas"/>
                <a:ea typeface="Consolas"/>
                <a:cs typeface="Consolas"/>
                <a:sym typeface="Consolas"/>
              </a:rPr>
              <a:t> } </a:t>
            </a:r>
            <a:r>
              <a:rPr lang="en" sz="1035">
                <a:solidFill>
                  <a:srgbClr val="C586C0"/>
                </a:solidFill>
                <a:highlight>
                  <a:srgbClr val="1E1E1E"/>
                </a:highlight>
                <a:latin typeface="Consolas"/>
                <a:ea typeface="Consolas"/>
                <a:cs typeface="Consolas"/>
                <a:sym typeface="Consolas"/>
              </a:rPr>
              <a:t>from</a:t>
            </a:r>
            <a:r>
              <a:rPr lang="en" sz="1035">
                <a:solidFill>
                  <a:srgbClr val="D4D4D4"/>
                </a:solidFill>
                <a:highlight>
                  <a:srgbClr val="1E1E1E"/>
                </a:highlight>
                <a:latin typeface="Consolas"/>
                <a:ea typeface="Consolas"/>
                <a:cs typeface="Consolas"/>
                <a:sym typeface="Consolas"/>
              </a:rPr>
              <a:t> </a:t>
            </a:r>
            <a:r>
              <a:rPr lang="en" sz="1035">
                <a:solidFill>
                  <a:srgbClr val="CE9178"/>
                </a:solidFill>
                <a:highlight>
                  <a:srgbClr val="1E1E1E"/>
                </a:highlight>
                <a:latin typeface="Consolas"/>
                <a:ea typeface="Consolas"/>
                <a:cs typeface="Consolas"/>
                <a:sym typeface="Consolas"/>
              </a:rPr>
              <a:t>'react'</a:t>
            </a: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569CD6"/>
                </a:solidFill>
                <a:highlight>
                  <a:srgbClr val="1E1E1E"/>
                </a:highlight>
                <a:latin typeface="Consolas"/>
                <a:ea typeface="Consolas"/>
                <a:cs typeface="Consolas"/>
                <a:sym typeface="Consolas"/>
              </a:rPr>
              <a:t>function</a:t>
            </a:r>
            <a:r>
              <a:rPr lang="en" sz="1035">
                <a:solidFill>
                  <a:srgbClr val="D4D4D4"/>
                </a:solidFill>
                <a:highlight>
                  <a:srgbClr val="1E1E1E"/>
                </a:highlight>
                <a:latin typeface="Consolas"/>
                <a:ea typeface="Consolas"/>
                <a:cs typeface="Consolas"/>
                <a:sym typeface="Consolas"/>
              </a:rPr>
              <a:t> </a:t>
            </a:r>
            <a:r>
              <a:rPr lang="en" sz="1035">
                <a:solidFill>
                  <a:srgbClr val="DCDCAA"/>
                </a:solidFill>
                <a:highlight>
                  <a:srgbClr val="1E1E1E"/>
                </a:highlight>
                <a:latin typeface="Consolas"/>
                <a:ea typeface="Consolas"/>
                <a:cs typeface="Consolas"/>
                <a:sym typeface="Consolas"/>
              </a:rPr>
              <a:t>App</a:t>
            </a:r>
            <a:r>
              <a:rPr lang="en" sz="1035">
                <a:solidFill>
                  <a:srgbClr val="D4D4D4"/>
                </a:solidFill>
                <a:highlight>
                  <a:srgbClr val="1E1E1E"/>
                </a:highlight>
                <a:latin typeface="Consolas"/>
                <a:ea typeface="Consolas"/>
                <a:cs typeface="Consolas"/>
                <a:sym typeface="Consolas"/>
              </a:rPr>
              <a:t>() {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r>
              <a:rPr lang="en" sz="1035">
                <a:solidFill>
                  <a:srgbClr val="569CD6"/>
                </a:solidFill>
                <a:highlight>
                  <a:srgbClr val="1E1E1E"/>
                </a:highlight>
                <a:latin typeface="Consolas"/>
                <a:ea typeface="Consolas"/>
                <a:cs typeface="Consolas"/>
                <a:sym typeface="Consolas"/>
              </a:rPr>
              <a:t>const</a:t>
            </a:r>
            <a:r>
              <a:rPr lang="en" sz="1035">
                <a:solidFill>
                  <a:srgbClr val="D4D4D4"/>
                </a:solidFill>
                <a:highlight>
                  <a:srgbClr val="1E1E1E"/>
                </a:highlight>
                <a:latin typeface="Consolas"/>
                <a:ea typeface="Consolas"/>
                <a:cs typeface="Consolas"/>
                <a:sym typeface="Consolas"/>
              </a:rPr>
              <a:t> [</a:t>
            </a:r>
            <a:r>
              <a:rPr lang="en" sz="1035">
                <a:solidFill>
                  <a:srgbClr val="4FC1FF"/>
                </a:solidFill>
                <a:highlight>
                  <a:srgbClr val="1E1E1E"/>
                </a:highlight>
                <a:latin typeface="Consolas"/>
                <a:ea typeface="Consolas"/>
                <a:cs typeface="Consolas"/>
                <a:sym typeface="Consolas"/>
              </a:rPr>
              <a:t>count</a:t>
            </a:r>
            <a:r>
              <a:rPr lang="en" sz="1035">
                <a:solidFill>
                  <a:srgbClr val="D4D4D4"/>
                </a:solidFill>
                <a:highlight>
                  <a:srgbClr val="1E1E1E"/>
                </a:highlight>
                <a:latin typeface="Consolas"/>
                <a:ea typeface="Consolas"/>
                <a:cs typeface="Consolas"/>
                <a:sym typeface="Consolas"/>
              </a:rPr>
              <a:t>, </a:t>
            </a:r>
            <a:r>
              <a:rPr lang="en" sz="1035">
                <a:solidFill>
                  <a:srgbClr val="DCDCAA"/>
                </a:solidFill>
                <a:highlight>
                  <a:srgbClr val="1E1E1E"/>
                </a:highlight>
                <a:latin typeface="Consolas"/>
                <a:ea typeface="Consolas"/>
                <a:cs typeface="Consolas"/>
                <a:sym typeface="Consolas"/>
              </a:rPr>
              <a:t>setCount</a:t>
            </a:r>
            <a:r>
              <a:rPr lang="en" sz="1035">
                <a:solidFill>
                  <a:srgbClr val="D4D4D4"/>
                </a:solidFill>
                <a:highlight>
                  <a:srgbClr val="1E1E1E"/>
                </a:highlight>
                <a:latin typeface="Consolas"/>
                <a:ea typeface="Consolas"/>
                <a:cs typeface="Consolas"/>
                <a:sym typeface="Consolas"/>
              </a:rPr>
              <a:t>] = </a:t>
            </a:r>
            <a:r>
              <a:rPr lang="en" sz="1035">
                <a:solidFill>
                  <a:srgbClr val="DCDCAA"/>
                </a:solidFill>
                <a:highlight>
                  <a:srgbClr val="1E1E1E"/>
                </a:highlight>
                <a:latin typeface="Consolas"/>
                <a:ea typeface="Consolas"/>
                <a:cs typeface="Consolas"/>
                <a:sym typeface="Consolas"/>
              </a:rPr>
              <a:t>useState</a:t>
            </a:r>
            <a:r>
              <a:rPr lang="en" sz="1035">
                <a:solidFill>
                  <a:srgbClr val="D4D4D4"/>
                </a:solidFill>
                <a:highlight>
                  <a:srgbClr val="1E1E1E"/>
                </a:highlight>
                <a:latin typeface="Consolas"/>
                <a:ea typeface="Consolas"/>
                <a:cs typeface="Consolas"/>
                <a:sym typeface="Consolas"/>
              </a:rPr>
              <a:t>(</a:t>
            </a:r>
            <a:r>
              <a:rPr lang="en" sz="1035">
                <a:solidFill>
                  <a:srgbClr val="B5CEA8"/>
                </a:solidFill>
                <a:highlight>
                  <a:srgbClr val="1E1E1E"/>
                </a:highlight>
                <a:latin typeface="Consolas"/>
                <a:ea typeface="Consolas"/>
                <a:cs typeface="Consolas"/>
                <a:sym typeface="Consolas"/>
              </a:rPr>
              <a:t>0</a:t>
            </a: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r>
              <a:rPr lang="en" sz="1035">
                <a:solidFill>
                  <a:srgbClr val="6A9955"/>
                </a:solidFill>
                <a:highlight>
                  <a:srgbClr val="1E1E1E"/>
                </a:highlight>
                <a:latin typeface="Consolas"/>
                <a:ea typeface="Consolas"/>
                <a:cs typeface="Consolas"/>
                <a:sym typeface="Consolas"/>
              </a:rPr>
              <a:t>// Similar to componentDidMount and componentDidUpdate:  </a:t>
            </a:r>
            <a:endParaRPr sz="10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r>
              <a:rPr lang="en" sz="1035">
                <a:solidFill>
                  <a:srgbClr val="DCDCAA"/>
                </a:solidFill>
                <a:highlight>
                  <a:srgbClr val="1E1E1E"/>
                </a:highlight>
                <a:latin typeface="Consolas"/>
                <a:ea typeface="Consolas"/>
                <a:cs typeface="Consolas"/>
                <a:sym typeface="Consolas"/>
              </a:rPr>
              <a:t>useEffect</a:t>
            </a:r>
            <a:r>
              <a:rPr lang="en" sz="1035">
                <a:solidFill>
                  <a:srgbClr val="D4D4D4"/>
                </a:solidFill>
                <a:highlight>
                  <a:srgbClr val="1E1E1E"/>
                </a:highlight>
                <a:latin typeface="Consolas"/>
                <a:ea typeface="Consolas"/>
                <a:cs typeface="Consolas"/>
                <a:sym typeface="Consolas"/>
              </a:rPr>
              <a:t>(() </a:t>
            </a:r>
            <a:r>
              <a:rPr lang="en" sz="1035">
                <a:solidFill>
                  <a:srgbClr val="569CD6"/>
                </a:solidFill>
                <a:highlight>
                  <a:srgbClr val="1E1E1E"/>
                </a:highlight>
                <a:latin typeface="Consolas"/>
                <a:ea typeface="Consolas"/>
                <a:cs typeface="Consolas"/>
                <a:sym typeface="Consolas"/>
              </a:rPr>
              <a:t>=&gt;</a:t>
            </a:r>
            <a:r>
              <a:rPr lang="en" sz="1035">
                <a:solidFill>
                  <a:srgbClr val="D4D4D4"/>
                </a:solidFill>
                <a:highlight>
                  <a:srgbClr val="1E1E1E"/>
                </a:highlight>
                <a:latin typeface="Consolas"/>
                <a:ea typeface="Consolas"/>
                <a:cs typeface="Consolas"/>
                <a:sym typeface="Consolas"/>
              </a:rPr>
              <a:t> {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r>
              <a:rPr lang="en" sz="1035">
                <a:solidFill>
                  <a:srgbClr val="6A9955"/>
                </a:solidFill>
                <a:highlight>
                  <a:srgbClr val="1E1E1E"/>
                </a:highlight>
                <a:latin typeface="Consolas"/>
                <a:ea typeface="Consolas"/>
                <a:cs typeface="Consolas"/>
                <a:sym typeface="Consolas"/>
              </a:rPr>
              <a:t>// Update the document title using the browser API  </a:t>
            </a:r>
            <a:endParaRPr sz="10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r>
              <a:rPr lang="en" sz="1035">
                <a:solidFill>
                  <a:srgbClr val="9CDCFE"/>
                </a:solidFill>
                <a:highlight>
                  <a:srgbClr val="1E1E1E"/>
                </a:highlight>
                <a:latin typeface="Consolas"/>
                <a:ea typeface="Consolas"/>
                <a:cs typeface="Consolas"/>
                <a:sym typeface="Consolas"/>
              </a:rPr>
              <a:t>document</a:t>
            </a:r>
            <a:r>
              <a:rPr lang="en" sz="1035">
                <a:solidFill>
                  <a:srgbClr val="D4D4D4"/>
                </a:solidFill>
                <a:highlight>
                  <a:srgbClr val="1E1E1E"/>
                </a:highlight>
                <a:latin typeface="Consolas"/>
                <a:ea typeface="Consolas"/>
                <a:cs typeface="Consolas"/>
                <a:sym typeface="Consolas"/>
              </a:rPr>
              <a:t>.</a:t>
            </a:r>
            <a:r>
              <a:rPr lang="en" sz="1035">
                <a:solidFill>
                  <a:srgbClr val="9CDCFE"/>
                </a:solidFill>
                <a:highlight>
                  <a:srgbClr val="1E1E1E"/>
                </a:highlight>
                <a:latin typeface="Consolas"/>
                <a:ea typeface="Consolas"/>
                <a:cs typeface="Consolas"/>
                <a:sym typeface="Consolas"/>
              </a:rPr>
              <a:t>title</a:t>
            </a:r>
            <a:r>
              <a:rPr lang="en" sz="1035">
                <a:solidFill>
                  <a:srgbClr val="D4D4D4"/>
                </a:solidFill>
                <a:highlight>
                  <a:srgbClr val="1E1E1E"/>
                </a:highlight>
                <a:latin typeface="Consolas"/>
                <a:ea typeface="Consolas"/>
                <a:cs typeface="Consolas"/>
                <a:sym typeface="Consolas"/>
              </a:rPr>
              <a:t> = </a:t>
            </a:r>
            <a:r>
              <a:rPr lang="en" sz="1035">
                <a:solidFill>
                  <a:srgbClr val="CE9178"/>
                </a:solidFill>
                <a:highlight>
                  <a:srgbClr val="1E1E1E"/>
                </a:highlight>
                <a:latin typeface="Consolas"/>
                <a:ea typeface="Consolas"/>
                <a:cs typeface="Consolas"/>
                <a:sym typeface="Consolas"/>
              </a:rPr>
              <a:t>`You clicked </a:t>
            </a:r>
            <a:r>
              <a:rPr lang="en" sz="1035">
                <a:solidFill>
                  <a:srgbClr val="569CD6"/>
                </a:solidFill>
                <a:highlight>
                  <a:srgbClr val="1E1E1E"/>
                </a:highlight>
                <a:latin typeface="Consolas"/>
                <a:ea typeface="Consolas"/>
                <a:cs typeface="Consolas"/>
                <a:sym typeface="Consolas"/>
              </a:rPr>
              <a:t>${</a:t>
            </a:r>
            <a:r>
              <a:rPr lang="en" sz="1035">
                <a:solidFill>
                  <a:srgbClr val="4FC1FF"/>
                </a:solidFill>
                <a:highlight>
                  <a:srgbClr val="1E1E1E"/>
                </a:highlight>
                <a:latin typeface="Consolas"/>
                <a:ea typeface="Consolas"/>
                <a:cs typeface="Consolas"/>
                <a:sym typeface="Consolas"/>
              </a:rPr>
              <a:t>count</a:t>
            </a:r>
            <a:r>
              <a:rPr lang="en" sz="1035">
                <a:solidFill>
                  <a:srgbClr val="569CD6"/>
                </a:solidFill>
                <a:highlight>
                  <a:srgbClr val="1E1E1E"/>
                </a:highlight>
                <a:latin typeface="Consolas"/>
                <a:ea typeface="Consolas"/>
                <a:cs typeface="Consolas"/>
                <a:sym typeface="Consolas"/>
              </a:rPr>
              <a:t>}</a:t>
            </a:r>
            <a:r>
              <a:rPr lang="en" sz="1035">
                <a:solidFill>
                  <a:srgbClr val="CE9178"/>
                </a:solidFill>
                <a:highlight>
                  <a:srgbClr val="1E1E1E"/>
                </a:highlight>
                <a:latin typeface="Consolas"/>
                <a:ea typeface="Consolas"/>
                <a:cs typeface="Consolas"/>
                <a:sym typeface="Consolas"/>
              </a:rPr>
              <a:t> times`</a:t>
            </a: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r>
              <a:rPr lang="en" sz="1035">
                <a:solidFill>
                  <a:srgbClr val="C586C0"/>
                </a:solidFill>
                <a:highlight>
                  <a:srgbClr val="1E1E1E"/>
                </a:highlight>
                <a:latin typeface="Consolas"/>
                <a:ea typeface="Consolas"/>
                <a:cs typeface="Consolas"/>
                <a:sym typeface="Consolas"/>
              </a:rPr>
              <a:t>return</a:t>
            </a:r>
            <a:r>
              <a:rPr lang="en" sz="1035">
                <a:solidFill>
                  <a:srgbClr val="D4D4D4"/>
                </a:solidFill>
                <a:highlight>
                  <a:srgbClr val="1E1E1E"/>
                </a:highlight>
                <a:latin typeface="Consolas"/>
                <a:ea typeface="Consolas"/>
                <a:cs typeface="Consolas"/>
                <a:sym typeface="Consolas"/>
              </a:rPr>
              <a:t> (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r>
              <a:rPr lang="en" sz="1035">
                <a:solidFill>
                  <a:srgbClr val="808080"/>
                </a:solidFill>
                <a:highlight>
                  <a:srgbClr val="1E1E1E"/>
                </a:highlight>
                <a:latin typeface="Consolas"/>
                <a:ea typeface="Consolas"/>
                <a:cs typeface="Consolas"/>
                <a:sym typeface="Consolas"/>
              </a:rPr>
              <a:t>&lt;</a:t>
            </a:r>
            <a:r>
              <a:rPr lang="en" sz="1035">
                <a:solidFill>
                  <a:srgbClr val="569CD6"/>
                </a:solidFill>
                <a:highlight>
                  <a:srgbClr val="1E1E1E"/>
                </a:highlight>
                <a:latin typeface="Consolas"/>
                <a:ea typeface="Consolas"/>
                <a:cs typeface="Consolas"/>
                <a:sym typeface="Consolas"/>
              </a:rPr>
              <a:t>div</a:t>
            </a:r>
            <a:r>
              <a:rPr lang="en" sz="1035">
                <a:solidFill>
                  <a:srgbClr val="808080"/>
                </a:solidFill>
                <a:highlight>
                  <a:srgbClr val="1E1E1E"/>
                </a:highlight>
                <a:latin typeface="Consolas"/>
                <a:ea typeface="Consolas"/>
                <a:cs typeface="Consolas"/>
                <a:sym typeface="Consolas"/>
              </a:rPr>
              <a:t>&gt;</a:t>
            </a: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r>
              <a:rPr lang="en" sz="1035">
                <a:solidFill>
                  <a:srgbClr val="808080"/>
                </a:solidFill>
                <a:highlight>
                  <a:srgbClr val="1E1E1E"/>
                </a:highlight>
                <a:latin typeface="Consolas"/>
                <a:ea typeface="Consolas"/>
                <a:cs typeface="Consolas"/>
                <a:sym typeface="Consolas"/>
              </a:rPr>
              <a:t>&lt;</a:t>
            </a:r>
            <a:r>
              <a:rPr lang="en" sz="1035">
                <a:solidFill>
                  <a:srgbClr val="569CD6"/>
                </a:solidFill>
                <a:highlight>
                  <a:srgbClr val="1E1E1E"/>
                </a:highlight>
                <a:latin typeface="Consolas"/>
                <a:ea typeface="Consolas"/>
                <a:cs typeface="Consolas"/>
                <a:sym typeface="Consolas"/>
              </a:rPr>
              <a:t>p</a:t>
            </a:r>
            <a:r>
              <a:rPr lang="en" sz="1035">
                <a:solidFill>
                  <a:srgbClr val="808080"/>
                </a:solidFill>
                <a:highlight>
                  <a:srgbClr val="1E1E1E"/>
                </a:highlight>
                <a:latin typeface="Consolas"/>
                <a:ea typeface="Consolas"/>
                <a:cs typeface="Consolas"/>
                <a:sym typeface="Consolas"/>
              </a:rPr>
              <a:t>&gt;</a:t>
            </a:r>
            <a:r>
              <a:rPr lang="en" sz="1035">
                <a:solidFill>
                  <a:srgbClr val="D4D4D4"/>
                </a:solidFill>
                <a:highlight>
                  <a:srgbClr val="1E1E1E"/>
                </a:highlight>
                <a:latin typeface="Consolas"/>
                <a:ea typeface="Consolas"/>
                <a:cs typeface="Consolas"/>
                <a:sym typeface="Consolas"/>
              </a:rPr>
              <a:t>You clicked </a:t>
            </a:r>
            <a:r>
              <a:rPr lang="en" sz="1035">
                <a:solidFill>
                  <a:srgbClr val="569CD6"/>
                </a:solidFill>
                <a:highlight>
                  <a:srgbClr val="1E1E1E"/>
                </a:highlight>
                <a:latin typeface="Consolas"/>
                <a:ea typeface="Consolas"/>
                <a:cs typeface="Consolas"/>
                <a:sym typeface="Consolas"/>
              </a:rPr>
              <a:t>{</a:t>
            </a:r>
            <a:r>
              <a:rPr lang="en" sz="1035">
                <a:solidFill>
                  <a:srgbClr val="4FC1FF"/>
                </a:solidFill>
                <a:highlight>
                  <a:srgbClr val="1E1E1E"/>
                </a:highlight>
                <a:latin typeface="Consolas"/>
                <a:ea typeface="Consolas"/>
                <a:cs typeface="Consolas"/>
                <a:sym typeface="Consolas"/>
              </a:rPr>
              <a:t>count</a:t>
            </a:r>
            <a:r>
              <a:rPr lang="en" sz="1035">
                <a:solidFill>
                  <a:srgbClr val="569CD6"/>
                </a:solidFill>
                <a:highlight>
                  <a:srgbClr val="1E1E1E"/>
                </a:highlight>
                <a:latin typeface="Consolas"/>
                <a:ea typeface="Consolas"/>
                <a:cs typeface="Consolas"/>
                <a:sym typeface="Consolas"/>
              </a:rPr>
              <a:t>}</a:t>
            </a:r>
            <a:r>
              <a:rPr lang="en" sz="1035">
                <a:solidFill>
                  <a:srgbClr val="D4D4D4"/>
                </a:solidFill>
                <a:highlight>
                  <a:srgbClr val="1E1E1E"/>
                </a:highlight>
                <a:latin typeface="Consolas"/>
                <a:ea typeface="Consolas"/>
                <a:cs typeface="Consolas"/>
                <a:sym typeface="Consolas"/>
              </a:rPr>
              <a:t> times</a:t>
            </a:r>
            <a:r>
              <a:rPr lang="en" sz="1035">
                <a:solidFill>
                  <a:srgbClr val="808080"/>
                </a:solidFill>
                <a:highlight>
                  <a:srgbClr val="1E1E1E"/>
                </a:highlight>
                <a:latin typeface="Consolas"/>
                <a:ea typeface="Consolas"/>
                <a:cs typeface="Consolas"/>
                <a:sym typeface="Consolas"/>
              </a:rPr>
              <a:t>&lt;/</a:t>
            </a:r>
            <a:r>
              <a:rPr lang="en" sz="1035">
                <a:solidFill>
                  <a:srgbClr val="569CD6"/>
                </a:solidFill>
                <a:highlight>
                  <a:srgbClr val="1E1E1E"/>
                </a:highlight>
                <a:latin typeface="Consolas"/>
                <a:ea typeface="Consolas"/>
                <a:cs typeface="Consolas"/>
                <a:sym typeface="Consolas"/>
              </a:rPr>
              <a:t>p</a:t>
            </a:r>
            <a:r>
              <a:rPr lang="en" sz="1035">
                <a:solidFill>
                  <a:srgbClr val="808080"/>
                </a:solidFill>
                <a:highlight>
                  <a:srgbClr val="1E1E1E"/>
                </a:highlight>
                <a:latin typeface="Consolas"/>
                <a:ea typeface="Consolas"/>
                <a:cs typeface="Consolas"/>
                <a:sym typeface="Consolas"/>
              </a:rPr>
              <a:t>&gt;</a:t>
            </a: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808080"/>
                </a:solidFill>
                <a:highlight>
                  <a:srgbClr val="1E1E1E"/>
                </a:highlight>
                <a:latin typeface="Consolas"/>
                <a:ea typeface="Consolas"/>
                <a:cs typeface="Consolas"/>
                <a:sym typeface="Consolas"/>
              </a:rPr>
              <a:t>&lt;</a:t>
            </a:r>
            <a:r>
              <a:rPr lang="en" sz="1035">
                <a:solidFill>
                  <a:srgbClr val="569CD6"/>
                </a:solidFill>
                <a:highlight>
                  <a:srgbClr val="1E1E1E"/>
                </a:highlight>
                <a:latin typeface="Consolas"/>
                <a:ea typeface="Consolas"/>
                <a:cs typeface="Consolas"/>
                <a:sym typeface="Consolas"/>
              </a:rPr>
              <a:t>button</a:t>
            </a:r>
            <a:r>
              <a:rPr lang="en" sz="1035">
                <a:solidFill>
                  <a:srgbClr val="D4D4D4"/>
                </a:solidFill>
                <a:highlight>
                  <a:srgbClr val="1E1E1E"/>
                </a:highlight>
                <a:latin typeface="Consolas"/>
                <a:ea typeface="Consolas"/>
                <a:cs typeface="Consolas"/>
                <a:sym typeface="Consolas"/>
              </a:rPr>
              <a:t> </a:t>
            </a:r>
            <a:r>
              <a:rPr lang="en" sz="1035">
                <a:solidFill>
                  <a:srgbClr val="9CDCFE"/>
                </a:solidFill>
                <a:highlight>
                  <a:srgbClr val="1E1E1E"/>
                </a:highlight>
                <a:latin typeface="Consolas"/>
                <a:ea typeface="Consolas"/>
                <a:cs typeface="Consolas"/>
                <a:sym typeface="Consolas"/>
              </a:rPr>
              <a:t>onClick</a:t>
            </a:r>
            <a:r>
              <a:rPr lang="en" sz="1035">
                <a:solidFill>
                  <a:srgbClr val="D4D4D4"/>
                </a:solidFill>
                <a:highlight>
                  <a:srgbClr val="1E1E1E"/>
                </a:highlight>
                <a:latin typeface="Consolas"/>
                <a:ea typeface="Consolas"/>
                <a:cs typeface="Consolas"/>
                <a:sym typeface="Consolas"/>
              </a:rPr>
              <a:t>=</a:t>
            </a:r>
            <a:r>
              <a:rPr lang="en" sz="1035">
                <a:solidFill>
                  <a:srgbClr val="569CD6"/>
                </a:solidFill>
                <a:highlight>
                  <a:srgbClr val="1E1E1E"/>
                </a:highlight>
                <a:latin typeface="Consolas"/>
                <a:ea typeface="Consolas"/>
                <a:cs typeface="Consolas"/>
                <a:sym typeface="Consolas"/>
              </a:rPr>
              <a:t>{</a:t>
            </a:r>
            <a:r>
              <a:rPr lang="en" sz="1035">
                <a:solidFill>
                  <a:srgbClr val="D4D4D4"/>
                </a:solidFill>
                <a:highlight>
                  <a:srgbClr val="1E1E1E"/>
                </a:highlight>
                <a:latin typeface="Consolas"/>
                <a:ea typeface="Consolas"/>
                <a:cs typeface="Consolas"/>
                <a:sym typeface="Consolas"/>
              </a:rPr>
              <a:t>() </a:t>
            </a:r>
            <a:r>
              <a:rPr lang="en" sz="1035">
                <a:solidFill>
                  <a:srgbClr val="569CD6"/>
                </a:solidFill>
                <a:highlight>
                  <a:srgbClr val="1E1E1E"/>
                </a:highlight>
                <a:latin typeface="Consolas"/>
                <a:ea typeface="Consolas"/>
                <a:cs typeface="Consolas"/>
                <a:sym typeface="Consolas"/>
              </a:rPr>
              <a:t>=&gt;</a:t>
            </a:r>
            <a:r>
              <a:rPr lang="en" sz="1035">
                <a:solidFill>
                  <a:srgbClr val="D4D4D4"/>
                </a:solidFill>
                <a:highlight>
                  <a:srgbClr val="1E1E1E"/>
                </a:highlight>
                <a:latin typeface="Consolas"/>
                <a:ea typeface="Consolas"/>
                <a:cs typeface="Consolas"/>
                <a:sym typeface="Consolas"/>
              </a:rPr>
              <a:t> </a:t>
            </a:r>
            <a:r>
              <a:rPr lang="en" sz="1035">
                <a:solidFill>
                  <a:srgbClr val="DCDCAA"/>
                </a:solidFill>
                <a:highlight>
                  <a:srgbClr val="1E1E1E"/>
                </a:highlight>
                <a:latin typeface="Consolas"/>
                <a:ea typeface="Consolas"/>
                <a:cs typeface="Consolas"/>
                <a:sym typeface="Consolas"/>
              </a:rPr>
              <a:t>setCount</a:t>
            </a:r>
            <a:r>
              <a:rPr lang="en" sz="1035">
                <a:solidFill>
                  <a:srgbClr val="D4D4D4"/>
                </a:solidFill>
                <a:highlight>
                  <a:srgbClr val="1E1E1E"/>
                </a:highlight>
                <a:latin typeface="Consolas"/>
                <a:ea typeface="Consolas"/>
                <a:cs typeface="Consolas"/>
                <a:sym typeface="Consolas"/>
              </a:rPr>
              <a:t>(</a:t>
            </a:r>
            <a:r>
              <a:rPr lang="en" sz="1035">
                <a:solidFill>
                  <a:srgbClr val="4FC1FF"/>
                </a:solidFill>
                <a:highlight>
                  <a:srgbClr val="1E1E1E"/>
                </a:highlight>
                <a:latin typeface="Consolas"/>
                <a:ea typeface="Consolas"/>
                <a:cs typeface="Consolas"/>
                <a:sym typeface="Consolas"/>
              </a:rPr>
              <a:t>count</a:t>
            </a:r>
            <a:r>
              <a:rPr lang="en" sz="1035">
                <a:solidFill>
                  <a:srgbClr val="D4D4D4"/>
                </a:solidFill>
                <a:highlight>
                  <a:srgbClr val="1E1E1E"/>
                </a:highlight>
                <a:latin typeface="Consolas"/>
                <a:ea typeface="Consolas"/>
                <a:cs typeface="Consolas"/>
                <a:sym typeface="Consolas"/>
              </a:rPr>
              <a:t> + </a:t>
            </a:r>
            <a:r>
              <a:rPr lang="en" sz="1035">
                <a:solidFill>
                  <a:srgbClr val="B5CEA8"/>
                </a:solidFill>
                <a:highlight>
                  <a:srgbClr val="1E1E1E"/>
                </a:highlight>
                <a:latin typeface="Consolas"/>
                <a:ea typeface="Consolas"/>
                <a:cs typeface="Consolas"/>
                <a:sym typeface="Consolas"/>
              </a:rPr>
              <a:t>1</a:t>
            </a:r>
            <a:r>
              <a:rPr lang="en" sz="1035">
                <a:solidFill>
                  <a:srgbClr val="D4D4D4"/>
                </a:solidFill>
                <a:highlight>
                  <a:srgbClr val="1E1E1E"/>
                </a:highlight>
                <a:latin typeface="Consolas"/>
                <a:ea typeface="Consolas"/>
                <a:cs typeface="Consolas"/>
                <a:sym typeface="Consolas"/>
              </a:rPr>
              <a:t>)</a:t>
            </a:r>
            <a:r>
              <a:rPr lang="en" sz="1035">
                <a:solidFill>
                  <a:srgbClr val="569CD6"/>
                </a:solidFill>
                <a:highlight>
                  <a:srgbClr val="1E1E1E"/>
                </a:highlight>
                <a:latin typeface="Consolas"/>
                <a:ea typeface="Consolas"/>
                <a:cs typeface="Consolas"/>
                <a:sym typeface="Consolas"/>
              </a:rPr>
              <a:t>}</a:t>
            </a:r>
            <a:r>
              <a:rPr lang="en" sz="1035">
                <a:solidFill>
                  <a:srgbClr val="808080"/>
                </a:solidFill>
                <a:highlight>
                  <a:srgbClr val="1E1E1E"/>
                </a:highlight>
                <a:latin typeface="Consolas"/>
                <a:ea typeface="Consolas"/>
                <a:cs typeface="Consolas"/>
                <a:sym typeface="Consolas"/>
              </a:rPr>
              <a:t>&gt;</a:t>
            </a:r>
            <a:r>
              <a:rPr lang="en" sz="1035">
                <a:solidFill>
                  <a:srgbClr val="D4D4D4"/>
                </a:solidFill>
                <a:highlight>
                  <a:srgbClr val="1E1E1E"/>
                </a:highlight>
                <a:latin typeface="Consolas"/>
                <a:ea typeface="Consolas"/>
                <a:cs typeface="Consolas"/>
                <a:sym typeface="Consolas"/>
              </a:rPr>
              <a:t>  Click me   </a:t>
            </a:r>
            <a:r>
              <a:rPr lang="en" sz="1035">
                <a:solidFill>
                  <a:srgbClr val="808080"/>
                </a:solidFill>
                <a:highlight>
                  <a:srgbClr val="1E1E1E"/>
                </a:highlight>
                <a:latin typeface="Consolas"/>
                <a:ea typeface="Consolas"/>
                <a:cs typeface="Consolas"/>
                <a:sym typeface="Consolas"/>
              </a:rPr>
              <a:t>&lt;/</a:t>
            </a:r>
            <a:r>
              <a:rPr lang="en" sz="1035">
                <a:solidFill>
                  <a:srgbClr val="569CD6"/>
                </a:solidFill>
                <a:highlight>
                  <a:srgbClr val="1E1E1E"/>
                </a:highlight>
                <a:latin typeface="Consolas"/>
                <a:ea typeface="Consolas"/>
                <a:cs typeface="Consolas"/>
                <a:sym typeface="Consolas"/>
              </a:rPr>
              <a:t>button</a:t>
            </a:r>
            <a:r>
              <a:rPr lang="en" sz="1035">
                <a:solidFill>
                  <a:srgbClr val="808080"/>
                </a:solidFill>
                <a:highlight>
                  <a:srgbClr val="1E1E1E"/>
                </a:highlight>
                <a:latin typeface="Consolas"/>
                <a:ea typeface="Consolas"/>
                <a:cs typeface="Consolas"/>
                <a:sym typeface="Consolas"/>
              </a:rPr>
              <a:t>&gt;</a:t>
            </a: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r>
              <a:rPr lang="en" sz="1035">
                <a:solidFill>
                  <a:srgbClr val="808080"/>
                </a:solidFill>
                <a:highlight>
                  <a:srgbClr val="1E1E1E"/>
                </a:highlight>
                <a:latin typeface="Consolas"/>
                <a:ea typeface="Consolas"/>
                <a:cs typeface="Consolas"/>
                <a:sym typeface="Consolas"/>
              </a:rPr>
              <a:t>&lt;/</a:t>
            </a:r>
            <a:r>
              <a:rPr lang="en" sz="1035">
                <a:solidFill>
                  <a:srgbClr val="569CD6"/>
                </a:solidFill>
                <a:highlight>
                  <a:srgbClr val="1E1E1E"/>
                </a:highlight>
                <a:latin typeface="Consolas"/>
                <a:ea typeface="Consolas"/>
                <a:cs typeface="Consolas"/>
                <a:sym typeface="Consolas"/>
              </a:rPr>
              <a:t>div</a:t>
            </a:r>
            <a:r>
              <a:rPr lang="en" sz="1035">
                <a:solidFill>
                  <a:srgbClr val="808080"/>
                </a:solidFill>
                <a:highlight>
                  <a:srgbClr val="1E1E1E"/>
                </a:highlight>
                <a:latin typeface="Consolas"/>
                <a:ea typeface="Consolas"/>
                <a:cs typeface="Consolas"/>
                <a:sym typeface="Consolas"/>
              </a:rPr>
              <a:t>&gt;</a:t>
            </a: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1035">
                <a:solidFill>
                  <a:srgbClr val="C586C0"/>
                </a:solidFill>
                <a:highlight>
                  <a:srgbClr val="1E1E1E"/>
                </a:highlight>
                <a:latin typeface="Consolas"/>
                <a:ea typeface="Consolas"/>
                <a:cs typeface="Consolas"/>
                <a:sym typeface="Consolas"/>
              </a:rPr>
              <a:t>export</a:t>
            </a:r>
            <a:r>
              <a:rPr lang="en" sz="1035">
                <a:solidFill>
                  <a:srgbClr val="D4D4D4"/>
                </a:solidFill>
                <a:highlight>
                  <a:srgbClr val="1E1E1E"/>
                </a:highlight>
                <a:latin typeface="Consolas"/>
                <a:ea typeface="Consolas"/>
                <a:cs typeface="Consolas"/>
                <a:sym typeface="Consolas"/>
              </a:rPr>
              <a:t> </a:t>
            </a:r>
            <a:r>
              <a:rPr lang="en" sz="1035">
                <a:solidFill>
                  <a:srgbClr val="C586C0"/>
                </a:solidFill>
                <a:highlight>
                  <a:srgbClr val="1E1E1E"/>
                </a:highlight>
                <a:latin typeface="Consolas"/>
                <a:ea typeface="Consolas"/>
                <a:cs typeface="Consolas"/>
                <a:sym typeface="Consolas"/>
              </a:rPr>
              <a:t>default</a:t>
            </a:r>
            <a:r>
              <a:rPr lang="en" sz="1035">
                <a:solidFill>
                  <a:srgbClr val="D4D4D4"/>
                </a:solidFill>
                <a:highlight>
                  <a:srgbClr val="1E1E1E"/>
                </a:highlight>
                <a:latin typeface="Consolas"/>
                <a:ea typeface="Consolas"/>
                <a:cs typeface="Consolas"/>
                <a:sym typeface="Consolas"/>
              </a:rPr>
              <a:t> </a:t>
            </a:r>
            <a:r>
              <a:rPr lang="en" sz="1035">
                <a:solidFill>
                  <a:srgbClr val="DCDCAA"/>
                </a:solidFill>
                <a:highlight>
                  <a:srgbClr val="1E1E1E"/>
                </a:highlight>
                <a:latin typeface="Consolas"/>
                <a:ea typeface="Consolas"/>
                <a:cs typeface="Consolas"/>
                <a:sym typeface="Consolas"/>
              </a:rPr>
              <a:t>App</a:t>
            </a:r>
            <a:r>
              <a:rPr lang="en" sz="1035">
                <a:solidFill>
                  <a:srgbClr val="D4D4D4"/>
                </a:solidFill>
                <a:highlight>
                  <a:srgbClr val="1E1E1E"/>
                </a:highlight>
                <a:latin typeface="Consolas"/>
                <a:ea typeface="Consolas"/>
                <a:cs typeface="Consolas"/>
                <a:sym typeface="Consolas"/>
              </a:rPr>
              <a:t>;  </a:t>
            </a:r>
            <a:endParaRPr sz="1035">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770"/>
              <a:buNone/>
            </a:pPr>
            <a:r>
              <a:t/>
            </a:r>
            <a:endParaRPr sz="1560"/>
          </a:p>
        </p:txBody>
      </p:sp>
      <p:sp>
        <p:nvSpPr>
          <p:cNvPr id="323" name="Google Shape;323;p55"/>
          <p:cNvSpPr txBox="1"/>
          <p:nvPr/>
        </p:nvSpPr>
        <p:spPr>
          <a:xfrm>
            <a:off x="4697325" y="2193725"/>
            <a:ext cx="4446600" cy="738900"/>
          </a:xfrm>
          <a:prstGeom prst="rect">
            <a:avLst/>
          </a:prstGeom>
          <a:solidFill>
            <a:srgbClr val="B6D7A8"/>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rgbClr val="333333"/>
                </a:solidFill>
                <a:highlight>
                  <a:srgbClr val="FFFFFF"/>
                </a:highlight>
                <a:latin typeface="Roboto"/>
                <a:ea typeface="Roboto"/>
                <a:cs typeface="Roboto"/>
                <a:sym typeface="Roboto"/>
              </a:rPr>
              <a:t>The above code is based on the previous example with a new feature which we set the document title to a custom message, including the number of clicks.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9" name="Google Shape;32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56"/>
          <p:cNvPicPr preferRelativeResize="0"/>
          <p:nvPr/>
        </p:nvPicPr>
        <p:blipFill>
          <a:blip r:embed="rId3">
            <a:alphaModFix/>
          </a:blip>
          <a:stretch>
            <a:fillRect/>
          </a:stretch>
        </p:blipFill>
        <p:spPr>
          <a:xfrm>
            <a:off x="0" y="445024"/>
            <a:ext cx="9143999" cy="3332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6" name="Google Shape;336;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7" name="Google Shape;337;p57"/>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338" name="Google Shape;338;p57"/>
          <p:cNvSpPr/>
          <p:nvPr/>
        </p:nvSpPr>
        <p:spPr>
          <a:xfrm>
            <a:off x="7324850" y="743650"/>
            <a:ext cx="322200" cy="84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7"/>
          <p:cNvSpPr/>
          <p:nvPr/>
        </p:nvSpPr>
        <p:spPr>
          <a:xfrm>
            <a:off x="1140250" y="793225"/>
            <a:ext cx="1524600" cy="359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95000"/>
              </a:lnSpc>
              <a:spcBef>
                <a:spcPts val="1200"/>
              </a:spcBef>
              <a:spcAft>
                <a:spcPts val="0"/>
              </a:spcAft>
              <a:buClr>
                <a:schemeClr val="dk1"/>
              </a:buClr>
              <a:buSzPts val="852"/>
              <a:buFont typeface="Arial"/>
              <a:buNone/>
            </a:pPr>
            <a:r>
              <a:rPr lang="en" sz="1252">
                <a:solidFill>
                  <a:schemeClr val="dk1"/>
                </a:solidFill>
              </a:rPr>
              <a:t>In React component, there are two types of side effects:</a:t>
            </a:r>
            <a:endParaRPr sz="1252">
              <a:solidFill>
                <a:schemeClr val="dk1"/>
              </a:solidFill>
            </a:endParaRPr>
          </a:p>
          <a:p>
            <a:pPr indent="-308133" lvl="0" marL="457200" marR="25400" rtl="0" algn="just">
              <a:lnSpc>
                <a:spcPct val="150454"/>
              </a:lnSpc>
              <a:spcBef>
                <a:spcPts val="1500"/>
              </a:spcBef>
              <a:spcAft>
                <a:spcPts val="0"/>
              </a:spcAft>
              <a:buClr>
                <a:schemeClr val="dk1"/>
              </a:buClr>
              <a:buSzPts val="1253"/>
              <a:buAutoNum type="arabicPeriod"/>
            </a:pPr>
            <a:r>
              <a:rPr lang="en" sz="1252">
                <a:solidFill>
                  <a:schemeClr val="dk1"/>
                </a:solidFill>
              </a:rPr>
              <a:t>Effects Without Cleanup</a:t>
            </a:r>
            <a:endParaRPr sz="1252">
              <a:solidFill>
                <a:schemeClr val="dk1"/>
              </a:solidFill>
            </a:endParaRPr>
          </a:p>
          <a:p>
            <a:pPr indent="-308133" lvl="0" marL="457200" marR="25400" rtl="0" algn="just">
              <a:lnSpc>
                <a:spcPct val="150454"/>
              </a:lnSpc>
              <a:spcBef>
                <a:spcPts val="0"/>
              </a:spcBef>
              <a:spcAft>
                <a:spcPts val="0"/>
              </a:spcAft>
              <a:buClr>
                <a:schemeClr val="dk1"/>
              </a:buClr>
              <a:buSzPts val="1253"/>
              <a:buAutoNum type="arabicPeriod"/>
            </a:pPr>
            <a:r>
              <a:rPr lang="en" sz="1252">
                <a:solidFill>
                  <a:schemeClr val="dk1"/>
                </a:solidFill>
              </a:rPr>
              <a:t>Effects With Cleanup</a:t>
            </a:r>
            <a:endParaRPr sz="1252">
              <a:solidFill>
                <a:schemeClr val="dk1"/>
              </a:solidFill>
            </a:endParaRPr>
          </a:p>
          <a:p>
            <a:pPr indent="0" lvl="0" marL="0" rtl="0" algn="just">
              <a:lnSpc>
                <a:spcPct val="110000"/>
              </a:lnSpc>
              <a:spcBef>
                <a:spcPts val="1400"/>
              </a:spcBef>
              <a:spcAft>
                <a:spcPts val="0"/>
              </a:spcAft>
              <a:buClr>
                <a:schemeClr val="dk1"/>
              </a:buClr>
              <a:buSzPts val="852"/>
              <a:buFont typeface="Arial"/>
              <a:buNone/>
            </a:pPr>
            <a:r>
              <a:rPr b="1" lang="en" sz="1440">
                <a:solidFill>
                  <a:srgbClr val="610B4B"/>
                </a:solidFill>
              </a:rPr>
              <a:t>Effects without Cleanup</a:t>
            </a:r>
            <a:endParaRPr b="1" sz="1440">
              <a:solidFill>
                <a:srgbClr val="610B4B"/>
              </a:solidFill>
            </a:endParaRPr>
          </a:p>
          <a:p>
            <a:pPr indent="0" lvl="0" marL="0" rtl="0" algn="just">
              <a:lnSpc>
                <a:spcPct val="95000"/>
              </a:lnSpc>
              <a:spcBef>
                <a:spcPts val="1200"/>
              </a:spcBef>
              <a:spcAft>
                <a:spcPts val="0"/>
              </a:spcAft>
              <a:buSzPts val="852"/>
              <a:buNone/>
            </a:pPr>
            <a:r>
              <a:rPr lang="en" sz="1130">
                <a:solidFill>
                  <a:srgbClr val="333333"/>
                </a:solidFill>
                <a:highlight>
                  <a:srgbClr val="FFFFFF"/>
                </a:highlight>
                <a:latin typeface="Roboto"/>
                <a:ea typeface="Roboto"/>
                <a:cs typeface="Roboto"/>
                <a:sym typeface="Roboto"/>
              </a:rPr>
              <a:t>It is used in useEffect which does not block the browser from updating the screen. It makes the app more responsive. The most common example of effects which don't require a cleanup are manual DOM mutations, Network requests, Logging, etc.</a:t>
            </a:r>
            <a:endParaRPr sz="113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SzPts val="852"/>
              <a:buNone/>
            </a:pPr>
            <a:r>
              <a:rPr lang="en" sz="1050">
                <a:solidFill>
                  <a:srgbClr val="030303"/>
                </a:solidFill>
                <a:highlight>
                  <a:srgbClr val="F9F9F9"/>
                </a:highlight>
                <a:latin typeface="Roboto"/>
                <a:ea typeface="Roboto"/>
                <a:cs typeface="Roboto"/>
                <a:sym typeface="Roboto"/>
              </a:rPr>
              <a:t>- Pure Functions &amp; Side Effects:</a:t>
            </a:r>
            <a:r>
              <a:rPr lang="en" sz="1050" u="sng">
                <a:solidFill>
                  <a:schemeClr val="hlink"/>
                </a:solidFill>
                <a:highlight>
                  <a:srgbClr val="F9F9F9"/>
                </a:highlight>
                <a:latin typeface="Roboto"/>
                <a:ea typeface="Roboto"/>
                <a:cs typeface="Roboto"/>
                <a:sym typeface="Roboto"/>
                <a:hlinkClick r:id="rId3"/>
              </a:rPr>
              <a:t>https://www.youtube.com/watch?v=vxfVNXJyeHk</a:t>
            </a:r>
            <a:endParaRPr sz="1050">
              <a:solidFill>
                <a:srgbClr val="030303"/>
              </a:solidFill>
              <a:highlight>
                <a:srgbClr val="F9F9F9"/>
              </a:highlight>
              <a:latin typeface="Roboto"/>
              <a:ea typeface="Roboto"/>
              <a:cs typeface="Roboto"/>
              <a:sym typeface="Roboto"/>
            </a:endParaRPr>
          </a:p>
          <a:p>
            <a:pPr indent="0" lvl="0" marL="0" rtl="0" algn="just">
              <a:lnSpc>
                <a:spcPct val="110000"/>
              </a:lnSpc>
              <a:spcBef>
                <a:spcPts val="1400"/>
              </a:spcBef>
              <a:spcAft>
                <a:spcPts val="0"/>
              </a:spcAft>
              <a:buSzPts val="852"/>
              <a:buNone/>
            </a:pPr>
            <a:r>
              <a:rPr b="1" lang="en" sz="1440">
                <a:solidFill>
                  <a:srgbClr val="610B4B"/>
                </a:solidFill>
              </a:rPr>
              <a:t>Effects with Cleanup</a:t>
            </a:r>
            <a:endParaRPr sz="1440">
              <a:solidFill>
                <a:srgbClr val="610B4B"/>
              </a:solidFill>
              <a:highlight>
                <a:srgbClr val="FFFFFF"/>
              </a:highlight>
            </a:endParaRPr>
          </a:p>
          <a:p>
            <a:pPr indent="0" lvl="0" marL="0" rtl="0" algn="just">
              <a:lnSpc>
                <a:spcPct val="95000"/>
              </a:lnSpc>
              <a:spcBef>
                <a:spcPts val="1200"/>
              </a:spcBef>
              <a:spcAft>
                <a:spcPts val="0"/>
              </a:spcAft>
              <a:buSzPts val="852"/>
              <a:buNone/>
            </a:pPr>
            <a:r>
              <a:rPr lang="en" sz="1130">
                <a:solidFill>
                  <a:srgbClr val="333333"/>
                </a:solidFill>
                <a:highlight>
                  <a:srgbClr val="FFFFFF"/>
                </a:highlight>
                <a:latin typeface="Roboto"/>
                <a:ea typeface="Roboto"/>
                <a:cs typeface="Roboto"/>
                <a:sym typeface="Roboto"/>
              </a:rPr>
              <a:t>Some effects require cleanup after DOM updation. For example, if we want to set up a subscription to some external data source, it is important to clean up memory so that we don't introduce a memory leak. React performs the cleanup of memory when the component unmounts. However, effects run for every render method and not just once. Therefore, React also cleans up effects from the previous render before running the effects next time.</a:t>
            </a:r>
            <a:endParaRPr sz="113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Clr>
                <a:schemeClr val="dk1"/>
              </a:buClr>
              <a:buSzPts val="852"/>
              <a:buFont typeface="Arial"/>
              <a:buNone/>
            </a:pPr>
            <a:r>
              <a:t/>
            </a:r>
            <a:endParaRPr sz="113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1200"/>
              </a:spcAft>
              <a:buSzPts val="852"/>
              <a:buNone/>
            </a:pPr>
            <a:r>
              <a:t/>
            </a:r>
            <a:endParaRPr sz="1595"/>
          </a:p>
        </p:txBody>
      </p:sp>
      <p:sp>
        <p:nvSpPr>
          <p:cNvPr id="345" name="Google Shape;345;p58"/>
          <p:cNvSpPr txBox="1"/>
          <p:nvPr>
            <p:ph type="title"/>
          </p:nvPr>
        </p:nvSpPr>
        <p:spPr>
          <a:xfrm>
            <a:off x="311700" y="0"/>
            <a:ext cx="8520600" cy="458700"/>
          </a:xfrm>
          <a:prstGeom prst="rect">
            <a:avLst/>
          </a:prstGeom>
          <a:solidFill>
            <a:srgbClr val="D9EAD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 Explain different types of side effects in react ?  </a:t>
            </a:r>
            <a:endParaRPr/>
          </a:p>
        </p:txBody>
      </p:sp>
      <p:sp>
        <p:nvSpPr>
          <p:cNvPr id="346" name="Google Shape;346;p58"/>
          <p:cNvSpPr txBox="1"/>
          <p:nvPr/>
        </p:nvSpPr>
        <p:spPr>
          <a:xfrm>
            <a:off x="285050" y="619700"/>
            <a:ext cx="8638500" cy="831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Must Visit:- </a:t>
            </a:r>
            <a:endParaRPr/>
          </a:p>
          <a:p>
            <a:pPr indent="0" lvl="0" marL="0" rtl="0" algn="l">
              <a:spcBef>
                <a:spcPts val="0"/>
              </a:spcBef>
              <a:spcAft>
                <a:spcPts val="0"/>
              </a:spcAft>
              <a:buNone/>
            </a:pPr>
            <a:r>
              <a:rPr lang="en" u="sng">
                <a:solidFill>
                  <a:schemeClr val="hlink"/>
                </a:solidFill>
                <a:hlinkClick r:id="rId4"/>
              </a:rPr>
              <a:t>https://www.w3schools.com/react/react_useeffect.asp</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2" name="Google Shape;352;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1800"/>
              </a:spcBef>
              <a:spcAft>
                <a:spcPts val="0"/>
              </a:spcAft>
              <a:buClr>
                <a:schemeClr val="dk1"/>
              </a:buClr>
              <a:buSzPts val="1100"/>
              <a:buFont typeface="Arial"/>
              <a:buNone/>
            </a:pPr>
            <a:r>
              <a:rPr lang="en" sz="1900">
                <a:solidFill>
                  <a:srgbClr val="610B38"/>
                </a:solidFill>
                <a:highlight>
                  <a:srgbClr val="FFFFFF"/>
                </a:highlight>
              </a:rPr>
              <a:t>Custom Hooks</a:t>
            </a:r>
            <a:endParaRPr sz="1900">
              <a:solidFill>
                <a:srgbClr val="610B38"/>
              </a:solidFill>
              <a:highlight>
                <a:srgbClr val="FFFFFF"/>
              </a:highlight>
            </a:endParaRPr>
          </a:p>
          <a:p>
            <a:pPr indent="0" lvl="0" marL="0" rtl="0" algn="just">
              <a:spcBef>
                <a:spcPts val="1200"/>
              </a:spcBef>
              <a:spcAft>
                <a:spcPts val="0"/>
              </a:spcAft>
              <a:buNone/>
            </a:pPr>
            <a:r>
              <a:rPr lang="en" sz="1200">
                <a:solidFill>
                  <a:srgbClr val="333333"/>
                </a:solidFill>
                <a:highlight>
                  <a:srgbClr val="FFFFFF"/>
                </a:highlight>
                <a:latin typeface="Roboto"/>
                <a:ea typeface="Roboto"/>
                <a:cs typeface="Roboto"/>
                <a:sym typeface="Roboto"/>
              </a:rPr>
              <a:t>A custom Hook is a JavaScript function. The name of custom Hook starts with "use" which can call other Hooks.</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 A custom Hook is just like a regular function, and the word "use" in the beginning tells that this function follows the rules of Hooks. Building custom Hooks allows you to extract component logic into reusable functions.</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Let us understand how custom Hooks works in the following example.</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0"/>
          <p:cNvSpPr txBox="1"/>
          <p:nvPr>
            <p:ph type="title"/>
          </p:nvPr>
        </p:nvSpPr>
        <p:spPr>
          <a:xfrm>
            <a:off x="311700" y="0"/>
            <a:ext cx="8520600" cy="55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App.js</a:t>
            </a:r>
            <a:endParaRPr/>
          </a:p>
        </p:txBody>
      </p:sp>
      <p:sp>
        <p:nvSpPr>
          <p:cNvPr id="358" name="Google Shape;358;p60"/>
          <p:cNvSpPr txBox="1"/>
          <p:nvPr>
            <p:ph idx="1" type="body"/>
          </p:nvPr>
        </p:nvSpPr>
        <p:spPr>
          <a:xfrm>
            <a:off x="311700" y="557700"/>
            <a:ext cx="8520600" cy="40110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688"/>
              <a:buFont typeface="Arial"/>
              <a:buNone/>
            </a:pPr>
            <a:r>
              <a:rPr lang="en" sz="1056">
                <a:solidFill>
                  <a:srgbClr val="6A9955"/>
                </a:solidFill>
                <a:highlight>
                  <a:srgbClr val="1E1E1E"/>
                </a:highlight>
                <a:latin typeface="Consolas"/>
                <a:ea typeface="Consolas"/>
                <a:cs typeface="Consolas"/>
                <a:sym typeface="Consolas"/>
              </a:rPr>
              <a:t>//Custom Hooks</a:t>
            </a:r>
            <a:endParaRPr sz="1056">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C586C0"/>
                </a:solidFill>
                <a:highlight>
                  <a:srgbClr val="1E1E1E"/>
                </a:highlight>
                <a:latin typeface="Consolas"/>
                <a:ea typeface="Consolas"/>
                <a:cs typeface="Consolas"/>
                <a:sym typeface="Consolas"/>
              </a:rPr>
              <a:t>import</a:t>
            </a:r>
            <a:r>
              <a:rPr lang="en" sz="1056">
                <a:solidFill>
                  <a:srgbClr val="D4D4D4"/>
                </a:solidFill>
                <a:highlight>
                  <a:srgbClr val="1E1E1E"/>
                </a:highlight>
                <a:latin typeface="Consolas"/>
                <a:ea typeface="Consolas"/>
                <a:cs typeface="Consolas"/>
                <a:sym typeface="Consolas"/>
              </a:rPr>
              <a:t> </a:t>
            </a:r>
            <a:r>
              <a:rPr lang="en" sz="1056">
                <a:solidFill>
                  <a:srgbClr val="9CDCFE"/>
                </a:solidFill>
                <a:highlight>
                  <a:srgbClr val="1E1E1E"/>
                </a:highlight>
                <a:latin typeface="Consolas"/>
                <a:ea typeface="Consolas"/>
                <a:cs typeface="Consolas"/>
                <a:sym typeface="Consolas"/>
              </a:rPr>
              <a:t>React</a:t>
            </a:r>
            <a:r>
              <a:rPr lang="en" sz="1056">
                <a:solidFill>
                  <a:srgbClr val="D4D4D4"/>
                </a:solidFill>
                <a:highlight>
                  <a:srgbClr val="1E1E1E"/>
                </a:highlight>
                <a:latin typeface="Consolas"/>
                <a:ea typeface="Consolas"/>
                <a:cs typeface="Consolas"/>
                <a:sym typeface="Consolas"/>
              </a:rPr>
              <a:t>, { </a:t>
            </a:r>
            <a:r>
              <a:rPr lang="en" sz="1056">
                <a:solidFill>
                  <a:srgbClr val="9CDCFE"/>
                </a:solidFill>
                <a:highlight>
                  <a:srgbClr val="1E1E1E"/>
                </a:highlight>
                <a:latin typeface="Consolas"/>
                <a:ea typeface="Consolas"/>
                <a:cs typeface="Consolas"/>
                <a:sym typeface="Consolas"/>
              </a:rPr>
              <a:t>useState</a:t>
            </a:r>
            <a:r>
              <a:rPr lang="en" sz="1056">
                <a:solidFill>
                  <a:srgbClr val="D4D4D4"/>
                </a:solidFill>
                <a:highlight>
                  <a:srgbClr val="1E1E1E"/>
                </a:highlight>
                <a:latin typeface="Consolas"/>
                <a:ea typeface="Consolas"/>
                <a:cs typeface="Consolas"/>
                <a:sym typeface="Consolas"/>
              </a:rPr>
              <a:t>, </a:t>
            </a:r>
            <a:r>
              <a:rPr lang="en" sz="1056">
                <a:solidFill>
                  <a:srgbClr val="9CDCFE"/>
                </a:solidFill>
                <a:highlight>
                  <a:srgbClr val="1E1E1E"/>
                </a:highlight>
                <a:latin typeface="Consolas"/>
                <a:ea typeface="Consolas"/>
                <a:cs typeface="Consolas"/>
                <a:sym typeface="Consolas"/>
              </a:rPr>
              <a:t>useEffect</a:t>
            </a:r>
            <a:r>
              <a:rPr lang="en" sz="1056">
                <a:solidFill>
                  <a:srgbClr val="D4D4D4"/>
                </a:solidFill>
                <a:highlight>
                  <a:srgbClr val="1E1E1E"/>
                </a:highlight>
                <a:latin typeface="Consolas"/>
                <a:ea typeface="Consolas"/>
                <a:cs typeface="Consolas"/>
                <a:sym typeface="Consolas"/>
              </a:rPr>
              <a:t> } </a:t>
            </a:r>
            <a:r>
              <a:rPr lang="en" sz="1056">
                <a:solidFill>
                  <a:srgbClr val="C586C0"/>
                </a:solidFill>
                <a:highlight>
                  <a:srgbClr val="1E1E1E"/>
                </a:highlight>
                <a:latin typeface="Consolas"/>
                <a:ea typeface="Consolas"/>
                <a:cs typeface="Consolas"/>
                <a:sym typeface="Consolas"/>
              </a:rPr>
              <a:t>from</a:t>
            </a:r>
            <a:r>
              <a:rPr lang="en" sz="1056">
                <a:solidFill>
                  <a:srgbClr val="D4D4D4"/>
                </a:solidFill>
                <a:highlight>
                  <a:srgbClr val="1E1E1E"/>
                </a:highlight>
                <a:latin typeface="Consolas"/>
                <a:ea typeface="Consolas"/>
                <a:cs typeface="Consolas"/>
                <a:sym typeface="Consolas"/>
              </a:rPr>
              <a:t> </a:t>
            </a:r>
            <a:r>
              <a:rPr lang="en" sz="1056">
                <a:solidFill>
                  <a:srgbClr val="CE9178"/>
                </a:solidFill>
                <a:highlight>
                  <a:srgbClr val="1E1E1E"/>
                </a:highlight>
                <a:latin typeface="Consolas"/>
                <a:ea typeface="Consolas"/>
                <a:cs typeface="Consolas"/>
                <a:sym typeface="Consolas"/>
              </a:rPr>
              <a:t>'react'</a:t>
            </a: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569CD6"/>
                </a:solidFill>
                <a:highlight>
                  <a:srgbClr val="1E1E1E"/>
                </a:highlight>
                <a:latin typeface="Consolas"/>
                <a:ea typeface="Consolas"/>
                <a:cs typeface="Consolas"/>
                <a:sym typeface="Consolas"/>
              </a:rPr>
              <a:t>const</a:t>
            </a:r>
            <a:r>
              <a:rPr lang="en" sz="1056">
                <a:solidFill>
                  <a:srgbClr val="D4D4D4"/>
                </a:solidFill>
                <a:highlight>
                  <a:srgbClr val="1E1E1E"/>
                </a:highlight>
                <a:latin typeface="Consolas"/>
                <a:ea typeface="Consolas"/>
                <a:cs typeface="Consolas"/>
                <a:sym typeface="Consolas"/>
              </a:rPr>
              <a:t> </a:t>
            </a:r>
            <a:r>
              <a:rPr lang="en" sz="1056">
                <a:solidFill>
                  <a:srgbClr val="DCDCAA"/>
                </a:solidFill>
                <a:highlight>
                  <a:srgbClr val="1E1E1E"/>
                </a:highlight>
                <a:latin typeface="Consolas"/>
                <a:ea typeface="Consolas"/>
                <a:cs typeface="Consolas"/>
                <a:sym typeface="Consolas"/>
              </a:rPr>
              <a:t>useDocumentTitle</a:t>
            </a:r>
            <a:r>
              <a:rPr lang="en" sz="1056">
                <a:solidFill>
                  <a:srgbClr val="D4D4D4"/>
                </a:solidFill>
                <a:highlight>
                  <a:srgbClr val="1E1E1E"/>
                </a:highlight>
                <a:latin typeface="Consolas"/>
                <a:ea typeface="Consolas"/>
                <a:cs typeface="Consolas"/>
                <a:sym typeface="Consolas"/>
              </a:rPr>
              <a:t> = </a:t>
            </a:r>
            <a:r>
              <a:rPr lang="en" sz="1056">
                <a:solidFill>
                  <a:srgbClr val="9CDCFE"/>
                </a:solidFill>
                <a:highlight>
                  <a:srgbClr val="1E1E1E"/>
                </a:highlight>
                <a:latin typeface="Consolas"/>
                <a:ea typeface="Consolas"/>
                <a:cs typeface="Consolas"/>
                <a:sym typeface="Consolas"/>
              </a:rPr>
              <a:t>title</a:t>
            </a:r>
            <a:r>
              <a:rPr lang="en" sz="1056">
                <a:solidFill>
                  <a:srgbClr val="D4D4D4"/>
                </a:solidFill>
                <a:highlight>
                  <a:srgbClr val="1E1E1E"/>
                </a:highlight>
                <a:latin typeface="Consolas"/>
                <a:ea typeface="Consolas"/>
                <a:cs typeface="Consolas"/>
                <a:sym typeface="Consolas"/>
              </a:rPr>
              <a:t> </a:t>
            </a:r>
            <a:r>
              <a:rPr lang="en" sz="1056">
                <a:solidFill>
                  <a:srgbClr val="569CD6"/>
                </a:solidFill>
                <a:highlight>
                  <a:srgbClr val="1E1E1E"/>
                </a:highlight>
                <a:latin typeface="Consolas"/>
                <a:ea typeface="Consolas"/>
                <a:cs typeface="Consolas"/>
                <a:sym typeface="Consolas"/>
              </a:rPr>
              <a:t>=&gt;</a:t>
            </a:r>
            <a:r>
              <a:rPr lang="en" sz="1056">
                <a:solidFill>
                  <a:srgbClr val="D4D4D4"/>
                </a:solidFill>
                <a:highlight>
                  <a:srgbClr val="1E1E1E"/>
                </a:highlight>
                <a:latin typeface="Consolas"/>
                <a:ea typeface="Consolas"/>
                <a:cs typeface="Consolas"/>
                <a:sym typeface="Consolas"/>
              </a:rPr>
              <a:t> {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DCDCAA"/>
                </a:solidFill>
                <a:highlight>
                  <a:srgbClr val="1E1E1E"/>
                </a:highlight>
                <a:latin typeface="Consolas"/>
                <a:ea typeface="Consolas"/>
                <a:cs typeface="Consolas"/>
                <a:sym typeface="Consolas"/>
              </a:rPr>
              <a:t>useEffect</a:t>
            </a:r>
            <a:r>
              <a:rPr lang="en" sz="1056">
                <a:solidFill>
                  <a:srgbClr val="D4D4D4"/>
                </a:solidFill>
                <a:highlight>
                  <a:srgbClr val="1E1E1E"/>
                </a:highlight>
                <a:latin typeface="Consolas"/>
                <a:ea typeface="Consolas"/>
                <a:cs typeface="Consolas"/>
                <a:sym typeface="Consolas"/>
              </a:rPr>
              <a:t>(() </a:t>
            </a:r>
            <a:r>
              <a:rPr lang="en" sz="1056">
                <a:solidFill>
                  <a:srgbClr val="569CD6"/>
                </a:solidFill>
                <a:highlight>
                  <a:srgbClr val="1E1E1E"/>
                </a:highlight>
                <a:latin typeface="Consolas"/>
                <a:ea typeface="Consolas"/>
                <a:cs typeface="Consolas"/>
                <a:sym typeface="Consolas"/>
              </a:rPr>
              <a:t>=&gt;</a:t>
            </a:r>
            <a:r>
              <a:rPr lang="en" sz="1056">
                <a:solidFill>
                  <a:srgbClr val="D4D4D4"/>
                </a:solidFill>
                <a:highlight>
                  <a:srgbClr val="1E1E1E"/>
                </a:highlight>
                <a:latin typeface="Consolas"/>
                <a:ea typeface="Consolas"/>
                <a:cs typeface="Consolas"/>
                <a:sym typeface="Consolas"/>
              </a:rPr>
              <a:t> {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9CDCFE"/>
                </a:solidFill>
                <a:highlight>
                  <a:srgbClr val="1E1E1E"/>
                </a:highlight>
                <a:latin typeface="Consolas"/>
                <a:ea typeface="Consolas"/>
                <a:cs typeface="Consolas"/>
                <a:sym typeface="Consolas"/>
              </a:rPr>
              <a:t>document</a:t>
            </a:r>
            <a:r>
              <a:rPr lang="en" sz="1056">
                <a:solidFill>
                  <a:srgbClr val="D4D4D4"/>
                </a:solidFill>
                <a:highlight>
                  <a:srgbClr val="1E1E1E"/>
                </a:highlight>
                <a:latin typeface="Consolas"/>
                <a:ea typeface="Consolas"/>
                <a:cs typeface="Consolas"/>
                <a:sym typeface="Consolas"/>
              </a:rPr>
              <a:t>.</a:t>
            </a:r>
            <a:r>
              <a:rPr lang="en" sz="1056">
                <a:solidFill>
                  <a:srgbClr val="9CDCFE"/>
                </a:solidFill>
                <a:highlight>
                  <a:srgbClr val="1E1E1E"/>
                </a:highlight>
                <a:latin typeface="Consolas"/>
                <a:ea typeface="Consolas"/>
                <a:cs typeface="Consolas"/>
                <a:sym typeface="Consolas"/>
              </a:rPr>
              <a:t>title</a:t>
            </a:r>
            <a:r>
              <a:rPr lang="en" sz="1056">
                <a:solidFill>
                  <a:srgbClr val="D4D4D4"/>
                </a:solidFill>
                <a:highlight>
                  <a:srgbClr val="1E1E1E"/>
                </a:highlight>
                <a:latin typeface="Consolas"/>
                <a:ea typeface="Consolas"/>
                <a:cs typeface="Consolas"/>
                <a:sym typeface="Consolas"/>
              </a:rPr>
              <a:t> = </a:t>
            </a:r>
            <a:r>
              <a:rPr lang="en" sz="1056">
                <a:solidFill>
                  <a:srgbClr val="9CDCFE"/>
                </a:solidFill>
                <a:highlight>
                  <a:srgbClr val="1E1E1E"/>
                </a:highlight>
                <a:latin typeface="Consolas"/>
                <a:ea typeface="Consolas"/>
                <a:cs typeface="Consolas"/>
                <a:sym typeface="Consolas"/>
              </a:rPr>
              <a:t>title</a:t>
            </a: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 [</a:t>
            </a:r>
            <a:r>
              <a:rPr lang="en" sz="1056">
                <a:solidFill>
                  <a:srgbClr val="9CDCFE"/>
                </a:solidFill>
                <a:highlight>
                  <a:srgbClr val="1E1E1E"/>
                </a:highlight>
                <a:latin typeface="Consolas"/>
                <a:ea typeface="Consolas"/>
                <a:cs typeface="Consolas"/>
                <a:sym typeface="Consolas"/>
              </a:rPr>
              <a:t>title</a:t>
            </a: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569CD6"/>
                </a:solidFill>
                <a:highlight>
                  <a:srgbClr val="1E1E1E"/>
                </a:highlight>
                <a:latin typeface="Consolas"/>
                <a:ea typeface="Consolas"/>
                <a:cs typeface="Consolas"/>
                <a:sym typeface="Consolas"/>
              </a:rPr>
              <a:t>function</a:t>
            </a:r>
            <a:r>
              <a:rPr lang="en" sz="1056">
                <a:solidFill>
                  <a:srgbClr val="D4D4D4"/>
                </a:solidFill>
                <a:highlight>
                  <a:srgbClr val="1E1E1E"/>
                </a:highlight>
                <a:latin typeface="Consolas"/>
                <a:ea typeface="Consolas"/>
                <a:cs typeface="Consolas"/>
                <a:sym typeface="Consolas"/>
              </a:rPr>
              <a:t> </a:t>
            </a:r>
            <a:r>
              <a:rPr lang="en" sz="1056">
                <a:solidFill>
                  <a:srgbClr val="DCDCAA"/>
                </a:solidFill>
                <a:highlight>
                  <a:srgbClr val="1E1E1E"/>
                </a:highlight>
                <a:latin typeface="Consolas"/>
                <a:ea typeface="Consolas"/>
                <a:cs typeface="Consolas"/>
                <a:sym typeface="Consolas"/>
              </a:rPr>
              <a:t>App</a:t>
            </a:r>
            <a:r>
              <a:rPr lang="en" sz="1056">
                <a:solidFill>
                  <a:srgbClr val="D4D4D4"/>
                </a:solidFill>
                <a:highlight>
                  <a:srgbClr val="1E1E1E"/>
                </a:highlight>
                <a:latin typeface="Consolas"/>
                <a:ea typeface="Consolas"/>
                <a:cs typeface="Consolas"/>
                <a:sym typeface="Consolas"/>
              </a:rPr>
              <a:t>() {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569CD6"/>
                </a:solidFill>
                <a:highlight>
                  <a:srgbClr val="1E1E1E"/>
                </a:highlight>
                <a:latin typeface="Consolas"/>
                <a:ea typeface="Consolas"/>
                <a:cs typeface="Consolas"/>
                <a:sym typeface="Consolas"/>
              </a:rPr>
              <a:t>const</a:t>
            </a:r>
            <a:r>
              <a:rPr lang="en" sz="1056">
                <a:solidFill>
                  <a:srgbClr val="D4D4D4"/>
                </a:solidFill>
                <a:highlight>
                  <a:srgbClr val="1E1E1E"/>
                </a:highlight>
                <a:latin typeface="Consolas"/>
                <a:ea typeface="Consolas"/>
                <a:cs typeface="Consolas"/>
                <a:sym typeface="Consolas"/>
              </a:rPr>
              <a:t> [</a:t>
            </a:r>
            <a:r>
              <a:rPr lang="en" sz="1056">
                <a:solidFill>
                  <a:srgbClr val="4FC1FF"/>
                </a:solidFill>
                <a:highlight>
                  <a:srgbClr val="1E1E1E"/>
                </a:highlight>
                <a:latin typeface="Consolas"/>
                <a:ea typeface="Consolas"/>
                <a:cs typeface="Consolas"/>
                <a:sym typeface="Consolas"/>
              </a:rPr>
              <a:t>count</a:t>
            </a:r>
            <a:r>
              <a:rPr lang="en" sz="1056">
                <a:solidFill>
                  <a:srgbClr val="D4D4D4"/>
                </a:solidFill>
                <a:highlight>
                  <a:srgbClr val="1E1E1E"/>
                </a:highlight>
                <a:latin typeface="Consolas"/>
                <a:ea typeface="Consolas"/>
                <a:cs typeface="Consolas"/>
                <a:sym typeface="Consolas"/>
              </a:rPr>
              <a:t>, </a:t>
            </a:r>
            <a:r>
              <a:rPr lang="en" sz="1056">
                <a:solidFill>
                  <a:srgbClr val="DCDCAA"/>
                </a:solidFill>
                <a:highlight>
                  <a:srgbClr val="1E1E1E"/>
                </a:highlight>
                <a:latin typeface="Consolas"/>
                <a:ea typeface="Consolas"/>
                <a:cs typeface="Consolas"/>
                <a:sym typeface="Consolas"/>
              </a:rPr>
              <a:t>setCount</a:t>
            </a:r>
            <a:r>
              <a:rPr lang="en" sz="1056">
                <a:solidFill>
                  <a:srgbClr val="D4D4D4"/>
                </a:solidFill>
                <a:highlight>
                  <a:srgbClr val="1E1E1E"/>
                </a:highlight>
                <a:latin typeface="Consolas"/>
                <a:ea typeface="Consolas"/>
                <a:cs typeface="Consolas"/>
                <a:sym typeface="Consolas"/>
              </a:rPr>
              <a:t>] = </a:t>
            </a:r>
            <a:r>
              <a:rPr lang="en" sz="1056">
                <a:solidFill>
                  <a:srgbClr val="DCDCAA"/>
                </a:solidFill>
                <a:highlight>
                  <a:srgbClr val="1E1E1E"/>
                </a:highlight>
                <a:latin typeface="Consolas"/>
                <a:ea typeface="Consolas"/>
                <a:cs typeface="Consolas"/>
                <a:sym typeface="Consolas"/>
              </a:rPr>
              <a:t>useState</a:t>
            </a:r>
            <a:r>
              <a:rPr lang="en" sz="1056">
                <a:solidFill>
                  <a:srgbClr val="D4D4D4"/>
                </a:solidFill>
                <a:highlight>
                  <a:srgbClr val="1E1E1E"/>
                </a:highlight>
                <a:latin typeface="Consolas"/>
                <a:ea typeface="Consolas"/>
                <a:cs typeface="Consolas"/>
                <a:sym typeface="Consolas"/>
              </a:rPr>
              <a:t>(</a:t>
            </a:r>
            <a:r>
              <a:rPr lang="en" sz="1056">
                <a:solidFill>
                  <a:srgbClr val="B5CEA8"/>
                </a:solidFill>
                <a:highlight>
                  <a:srgbClr val="1E1E1E"/>
                </a:highlight>
                <a:latin typeface="Consolas"/>
                <a:ea typeface="Consolas"/>
                <a:cs typeface="Consolas"/>
                <a:sym typeface="Consolas"/>
              </a:rPr>
              <a:t>0</a:t>
            </a: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569CD6"/>
                </a:solidFill>
                <a:highlight>
                  <a:srgbClr val="1E1E1E"/>
                </a:highlight>
                <a:latin typeface="Consolas"/>
                <a:ea typeface="Consolas"/>
                <a:cs typeface="Consolas"/>
                <a:sym typeface="Consolas"/>
              </a:rPr>
              <a:t>const</a:t>
            </a:r>
            <a:r>
              <a:rPr lang="en" sz="1056">
                <a:solidFill>
                  <a:srgbClr val="D4D4D4"/>
                </a:solidFill>
                <a:highlight>
                  <a:srgbClr val="1E1E1E"/>
                </a:highlight>
                <a:latin typeface="Consolas"/>
                <a:ea typeface="Consolas"/>
                <a:cs typeface="Consolas"/>
                <a:sym typeface="Consolas"/>
              </a:rPr>
              <a:t> </a:t>
            </a:r>
            <a:r>
              <a:rPr lang="en" sz="1056">
                <a:solidFill>
                  <a:srgbClr val="DCDCAA"/>
                </a:solidFill>
                <a:highlight>
                  <a:srgbClr val="1E1E1E"/>
                </a:highlight>
                <a:latin typeface="Consolas"/>
                <a:ea typeface="Consolas"/>
                <a:cs typeface="Consolas"/>
                <a:sym typeface="Consolas"/>
              </a:rPr>
              <a:t>incrementCount</a:t>
            </a:r>
            <a:r>
              <a:rPr lang="en" sz="1056">
                <a:solidFill>
                  <a:srgbClr val="D4D4D4"/>
                </a:solidFill>
                <a:highlight>
                  <a:srgbClr val="1E1E1E"/>
                </a:highlight>
                <a:latin typeface="Consolas"/>
                <a:ea typeface="Consolas"/>
                <a:cs typeface="Consolas"/>
                <a:sym typeface="Consolas"/>
              </a:rPr>
              <a:t> = () </a:t>
            </a:r>
            <a:r>
              <a:rPr lang="en" sz="1056">
                <a:solidFill>
                  <a:srgbClr val="569CD6"/>
                </a:solidFill>
                <a:highlight>
                  <a:srgbClr val="1E1E1E"/>
                </a:highlight>
                <a:latin typeface="Consolas"/>
                <a:ea typeface="Consolas"/>
                <a:cs typeface="Consolas"/>
                <a:sym typeface="Consolas"/>
              </a:rPr>
              <a:t>=&gt;</a:t>
            </a:r>
            <a:r>
              <a:rPr lang="en" sz="1056">
                <a:solidFill>
                  <a:srgbClr val="D4D4D4"/>
                </a:solidFill>
                <a:highlight>
                  <a:srgbClr val="1E1E1E"/>
                </a:highlight>
                <a:latin typeface="Consolas"/>
                <a:ea typeface="Consolas"/>
                <a:cs typeface="Consolas"/>
                <a:sym typeface="Consolas"/>
              </a:rPr>
              <a:t> </a:t>
            </a:r>
            <a:r>
              <a:rPr lang="en" sz="1056">
                <a:solidFill>
                  <a:srgbClr val="DCDCAA"/>
                </a:solidFill>
                <a:highlight>
                  <a:srgbClr val="1E1E1E"/>
                </a:highlight>
                <a:latin typeface="Consolas"/>
                <a:ea typeface="Consolas"/>
                <a:cs typeface="Consolas"/>
                <a:sym typeface="Consolas"/>
              </a:rPr>
              <a:t>setCount</a:t>
            </a:r>
            <a:r>
              <a:rPr lang="en" sz="1056">
                <a:solidFill>
                  <a:srgbClr val="D4D4D4"/>
                </a:solidFill>
                <a:highlight>
                  <a:srgbClr val="1E1E1E"/>
                </a:highlight>
                <a:latin typeface="Consolas"/>
                <a:ea typeface="Consolas"/>
                <a:cs typeface="Consolas"/>
                <a:sym typeface="Consolas"/>
              </a:rPr>
              <a:t>(</a:t>
            </a:r>
            <a:r>
              <a:rPr lang="en" sz="1056">
                <a:solidFill>
                  <a:srgbClr val="4FC1FF"/>
                </a:solidFill>
                <a:highlight>
                  <a:srgbClr val="1E1E1E"/>
                </a:highlight>
                <a:latin typeface="Consolas"/>
                <a:ea typeface="Consolas"/>
                <a:cs typeface="Consolas"/>
                <a:sym typeface="Consolas"/>
              </a:rPr>
              <a:t>count</a:t>
            </a:r>
            <a:r>
              <a:rPr lang="en" sz="1056">
                <a:solidFill>
                  <a:srgbClr val="D4D4D4"/>
                </a:solidFill>
                <a:highlight>
                  <a:srgbClr val="1E1E1E"/>
                </a:highlight>
                <a:latin typeface="Consolas"/>
                <a:ea typeface="Consolas"/>
                <a:cs typeface="Consolas"/>
                <a:sym typeface="Consolas"/>
              </a:rPr>
              <a:t> + </a:t>
            </a:r>
            <a:r>
              <a:rPr lang="en" sz="1056">
                <a:solidFill>
                  <a:srgbClr val="B5CEA8"/>
                </a:solidFill>
                <a:highlight>
                  <a:srgbClr val="1E1E1E"/>
                </a:highlight>
                <a:latin typeface="Consolas"/>
                <a:ea typeface="Consolas"/>
                <a:cs typeface="Consolas"/>
                <a:sym typeface="Consolas"/>
              </a:rPr>
              <a:t>1</a:t>
            </a: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DCDCAA"/>
                </a:solidFill>
                <a:highlight>
                  <a:srgbClr val="1E1E1E"/>
                </a:highlight>
                <a:latin typeface="Consolas"/>
                <a:ea typeface="Consolas"/>
                <a:cs typeface="Consolas"/>
                <a:sym typeface="Consolas"/>
              </a:rPr>
              <a:t>useDocumentTitle</a:t>
            </a:r>
            <a:r>
              <a:rPr lang="en" sz="1056">
                <a:solidFill>
                  <a:srgbClr val="D4D4D4"/>
                </a:solidFill>
                <a:highlight>
                  <a:srgbClr val="1E1E1E"/>
                </a:highlight>
                <a:latin typeface="Consolas"/>
                <a:ea typeface="Consolas"/>
                <a:cs typeface="Consolas"/>
                <a:sym typeface="Consolas"/>
              </a:rPr>
              <a:t>(</a:t>
            </a:r>
            <a:r>
              <a:rPr lang="en" sz="1056">
                <a:solidFill>
                  <a:srgbClr val="CE9178"/>
                </a:solidFill>
                <a:highlight>
                  <a:srgbClr val="1E1E1E"/>
                </a:highlight>
                <a:latin typeface="Consolas"/>
                <a:ea typeface="Consolas"/>
                <a:cs typeface="Consolas"/>
                <a:sym typeface="Consolas"/>
              </a:rPr>
              <a:t>`You clicked </a:t>
            </a:r>
            <a:r>
              <a:rPr lang="en" sz="1056">
                <a:solidFill>
                  <a:srgbClr val="569CD6"/>
                </a:solidFill>
                <a:highlight>
                  <a:srgbClr val="1E1E1E"/>
                </a:highlight>
                <a:latin typeface="Consolas"/>
                <a:ea typeface="Consolas"/>
                <a:cs typeface="Consolas"/>
                <a:sym typeface="Consolas"/>
              </a:rPr>
              <a:t>${</a:t>
            </a:r>
            <a:r>
              <a:rPr lang="en" sz="1056">
                <a:solidFill>
                  <a:srgbClr val="4FC1FF"/>
                </a:solidFill>
                <a:highlight>
                  <a:srgbClr val="1E1E1E"/>
                </a:highlight>
                <a:latin typeface="Consolas"/>
                <a:ea typeface="Consolas"/>
                <a:cs typeface="Consolas"/>
                <a:sym typeface="Consolas"/>
              </a:rPr>
              <a:t>count</a:t>
            </a:r>
            <a:r>
              <a:rPr lang="en" sz="1056">
                <a:solidFill>
                  <a:srgbClr val="569CD6"/>
                </a:solidFill>
                <a:highlight>
                  <a:srgbClr val="1E1E1E"/>
                </a:highlight>
                <a:latin typeface="Consolas"/>
                <a:ea typeface="Consolas"/>
                <a:cs typeface="Consolas"/>
                <a:sym typeface="Consolas"/>
              </a:rPr>
              <a:t>}</a:t>
            </a:r>
            <a:r>
              <a:rPr lang="en" sz="1056">
                <a:solidFill>
                  <a:srgbClr val="CE9178"/>
                </a:solidFill>
                <a:highlight>
                  <a:srgbClr val="1E1E1E"/>
                </a:highlight>
                <a:latin typeface="Consolas"/>
                <a:ea typeface="Consolas"/>
                <a:cs typeface="Consolas"/>
                <a:sym typeface="Consolas"/>
              </a:rPr>
              <a:t> times`</a:t>
            </a: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6A9955"/>
                </a:solidFill>
                <a:highlight>
                  <a:srgbClr val="1E1E1E"/>
                </a:highlight>
                <a:latin typeface="Consolas"/>
                <a:ea typeface="Consolas"/>
                <a:cs typeface="Consolas"/>
                <a:sym typeface="Consolas"/>
              </a:rPr>
              <a:t>// useEffect(() =&gt; {  </a:t>
            </a:r>
            <a:endParaRPr sz="1056">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6A9955"/>
                </a:solidFill>
                <a:highlight>
                  <a:srgbClr val="1E1E1E"/>
                </a:highlight>
                <a:latin typeface="Consolas"/>
                <a:ea typeface="Consolas"/>
                <a:cs typeface="Consolas"/>
                <a:sym typeface="Consolas"/>
              </a:rPr>
              <a:t>//   document.title = `You raj have clicked ${count} times`  </a:t>
            </a:r>
            <a:endParaRPr sz="1056">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6A9955"/>
                </a:solidFill>
                <a:highlight>
                  <a:srgbClr val="1E1E1E"/>
                </a:highlight>
                <a:latin typeface="Consolas"/>
                <a:ea typeface="Consolas"/>
                <a:cs typeface="Consolas"/>
                <a:sym typeface="Consolas"/>
              </a:rPr>
              <a:t>// });  </a:t>
            </a:r>
            <a:endParaRPr sz="1056">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C586C0"/>
                </a:solidFill>
                <a:highlight>
                  <a:srgbClr val="1E1E1E"/>
                </a:highlight>
                <a:latin typeface="Consolas"/>
                <a:ea typeface="Consolas"/>
                <a:cs typeface="Consolas"/>
                <a:sym typeface="Consolas"/>
              </a:rPr>
              <a:t>return</a:t>
            </a:r>
            <a:r>
              <a:rPr lang="en" sz="1056">
                <a:solidFill>
                  <a:srgbClr val="D4D4D4"/>
                </a:solidFill>
                <a:highlight>
                  <a:srgbClr val="1E1E1E"/>
                </a:highlight>
                <a:latin typeface="Consolas"/>
                <a:ea typeface="Consolas"/>
                <a:cs typeface="Consolas"/>
                <a:sym typeface="Consolas"/>
              </a:rPr>
              <a:t> (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808080"/>
                </a:solidFill>
                <a:highlight>
                  <a:srgbClr val="1E1E1E"/>
                </a:highlight>
                <a:latin typeface="Consolas"/>
                <a:ea typeface="Consolas"/>
                <a:cs typeface="Consolas"/>
                <a:sym typeface="Consolas"/>
              </a:rPr>
              <a:t>&lt;</a:t>
            </a:r>
            <a:r>
              <a:rPr lang="en" sz="1056">
                <a:solidFill>
                  <a:srgbClr val="569CD6"/>
                </a:solidFill>
                <a:highlight>
                  <a:srgbClr val="1E1E1E"/>
                </a:highlight>
                <a:latin typeface="Consolas"/>
                <a:ea typeface="Consolas"/>
                <a:cs typeface="Consolas"/>
                <a:sym typeface="Consolas"/>
              </a:rPr>
              <a:t>div</a:t>
            </a:r>
            <a:r>
              <a:rPr lang="en" sz="1056">
                <a:solidFill>
                  <a:srgbClr val="808080"/>
                </a:solidFill>
                <a:highlight>
                  <a:srgbClr val="1E1E1E"/>
                </a:highlight>
                <a:latin typeface="Consolas"/>
                <a:ea typeface="Consolas"/>
                <a:cs typeface="Consolas"/>
                <a:sym typeface="Consolas"/>
              </a:rPr>
              <a:t>&gt;</a:t>
            </a: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808080"/>
                </a:solidFill>
                <a:highlight>
                  <a:srgbClr val="1E1E1E"/>
                </a:highlight>
                <a:latin typeface="Consolas"/>
                <a:ea typeface="Consolas"/>
                <a:cs typeface="Consolas"/>
                <a:sym typeface="Consolas"/>
              </a:rPr>
              <a:t>&lt;</a:t>
            </a:r>
            <a:r>
              <a:rPr lang="en" sz="1056">
                <a:solidFill>
                  <a:srgbClr val="569CD6"/>
                </a:solidFill>
                <a:highlight>
                  <a:srgbClr val="1E1E1E"/>
                </a:highlight>
                <a:latin typeface="Consolas"/>
                <a:ea typeface="Consolas"/>
                <a:cs typeface="Consolas"/>
                <a:sym typeface="Consolas"/>
              </a:rPr>
              <a:t>p</a:t>
            </a:r>
            <a:r>
              <a:rPr lang="en" sz="1056">
                <a:solidFill>
                  <a:srgbClr val="808080"/>
                </a:solidFill>
                <a:highlight>
                  <a:srgbClr val="1E1E1E"/>
                </a:highlight>
                <a:latin typeface="Consolas"/>
                <a:ea typeface="Consolas"/>
                <a:cs typeface="Consolas"/>
                <a:sym typeface="Consolas"/>
              </a:rPr>
              <a:t>&gt;</a:t>
            </a:r>
            <a:r>
              <a:rPr lang="en" sz="1056">
                <a:solidFill>
                  <a:srgbClr val="D4D4D4"/>
                </a:solidFill>
                <a:highlight>
                  <a:srgbClr val="1E1E1E"/>
                </a:highlight>
                <a:latin typeface="Consolas"/>
                <a:ea typeface="Consolas"/>
                <a:cs typeface="Consolas"/>
                <a:sym typeface="Consolas"/>
              </a:rPr>
              <a:t>You clicked </a:t>
            </a:r>
            <a:r>
              <a:rPr lang="en" sz="1056">
                <a:solidFill>
                  <a:srgbClr val="569CD6"/>
                </a:solidFill>
                <a:highlight>
                  <a:srgbClr val="1E1E1E"/>
                </a:highlight>
                <a:latin typeface="Consolas"/>
                <a:ea typeface="Consolas"/>
                <a:cs typeface="Consolas"/>
                <a:sym typeface="Consolas"/>
              </a:rPr>
              <a:t>{</a:t>
            </a:r>
            <a:r>
              <a:rPr lang="en" sz="1056">
                <a:solidFill>
                  <a:srgbClr val="4FC1FF"/>
                </a:solidFill>
                <a:highlight>
                  <a:srgbClr val="1E1E1E"/>
                </a:highlight>
                <a:latin typeface="Consolas"/>
                <a:ea typeface="Consolas"/>
                <a:cs typeface="Consolas"/>
                <a:sym typeface="Consolas"/>
              </a:rPr>
              <a:t>count</a:t>
            </a:r>
            <a:r>
              <a:rPr lang="en" sz="1056">
                <a:solidFill>
                  <a:srgbClr val="569CD6"/>
                </a:solidFill>
                <a:highlight>
                  <a:srgbClr val="1E1E1E"/>
                </a:highlight>
                <a:latin typeface="Consolas"/>
                <a:ea typeface="Consolas"/>
                <a:cs typeface="Consolas"/>
                <a:sym typeface="Consolas"/>
              </a:rPr>
              <a:t>}</a:t>
            </a:r>
            <a:r>
              <a:rPr lang="en" sz="1056">
                <a:solidFill>
                  <a:srgbClr val="D4D4D4"/>
                </a:solidFill>
                <a:highlight>
                  <a:srgbClr val="1E1E1E"/>
                </a:highlight>
                <a:latin typeface="Consolas"/>
                <a:ea typeface="Consolas"/>
                <a:cs typeface="Consolas"/>
                <a:sym typeface="Consolas"/>
              </a:rPr>
              <a:t> times</a:t>
            </a:r>
            <a:r>
              <a:rPr lang="en" sz="1056">
                <a:solidFill>
                  <a:srgbClr val="808080"/>
                </a:solidFill>
                <a:highlight>
                  <a:srgbClr val="1E1E1E"/>
                </a:highlight>
                <a:latin typeface="Consolas"/>
                <a:ea typeface="Consolas"/>
                <a:cs typeface="Consolas"/>
                <a:sym typeface="Consolas"/>
              </a:rPr>
              <a:t>&lt;/</a:t>
            </a:r>
            <a:r>
              <a:rPr lang="en" sz="1056">
                <a:solidFill>
                  <a:srgbClr val="569CD6"/>
                </a:solidFill>
                <a:highlight>
                  <a:srgbClr val="1E1E1E"/>
                </a:highlight>
                <a:latin typeface="Consolas"/>
                <a:ea typeface="Consolas"/>
                <a:cs typeface="Consolas"/>
                <a:sym typeface="Consolas"/>
              </a:rPr>
              <a:t>p</a:t>
            </a:r>
            <a:r>
              <a:rPr lang="en" sz="1056">
                <a:solidFill>
                  <a:srgbClr val="808080"/>
                </a:solidFill>
                <a:highlight>
                  <a:srgbClr val="1E1E1E"/>
                </a:highlight>
                <a:latin typeface="Consolas"/>
                <a:ea typeface="Consolas"/>
                <a:cs typeface="Consolas"/>
                <a:sym typeface="Consolas"/>
              </a:rPr>
              <a:t>&gt;</a:t>
            </a: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808080"/>
                </a:solidFill>
                <a:highlight>
                  <a:srgbClr val="1E1E1E"/>
                </a:highlight>
                <a:latin typeface="Consolas"/>
                <a:ea typeface="Consolas"/>
                <a:cs typeface="Consolas"/>
                <a:sym typeface="Consolas"/>
              </a:rPr>
              <a:t>&lt;</a:t>
            </a:r>
            <a:r>
              <a:rPr lang="en" sz="1056">
                <a:solidFill>
                  <a:srgbClr val="569CD6"/>
                </a:solidFill>
                <a:highlight>
                  <a:srgbClr val="1E1E1E"/>
                </a:highlight>
                <a:latin typeface="Consolas"/>
                <a:ea typeface="Consolas"/>
                <a:cs typeface="Consolas"/>
                <a:sym typeface="Consolas"/>
              </a:rPr>
              <a:t>button</a:t>
            </a:r>
            <a:r>
              <a:rPr lang="en" sz="1056">
                <a:solidFill>
                  <a:srgbClr val="D4D4D4"/>
                </a:solidFill>
                <a:highlight>
                  <a:srgbClr val="1E1E1E"/>
                </a:highlight>
                <a:latin typeface="Consolas"/>
                <a:ea typeface="Consolas"/>
                <a:cs typeface="Consolas"/>
                <a:sym typeface="Consolas"/>
              </a:rPr>
              <a:t> </a:t>
            </a:r>
            <a:r>
              <a:rPr lang="en" sz="1056">
                <a:solidFill>
                  <a:srgbClr val="9CDCFE"/>
                </a:solidFill>
                <a:highlight>
                  <a:srgbClr val="1E1E1E"/>
                </a:highlight>
                <a:latin typeface="Consolas"/>
                <a:ea typeface="Consolas"/>
                <a:cs typeface="Consolas"/>
                <a:sym typeface="Consolas"/>
              </a:rPr>
              <a:t>onClick</a:t>
            </a:r>
            <a:r>
              <a:rPr lang="en" sz="1056">
                <a:solidFill>
                  <a:srgbClr val="D4D4D4"/>
                </a:solidFill>
                <a:highlight>
                  <a:srgbClr val="1E1E1E"/>
                </a:highlight>
                <a:latin typeface="Consolas"/>
                <a:ea typeface="Consolas"/>
                <a:cs typeface="Consolas"/>
                <a:sym typeface="Consolas"/>
              </a:rPr>
              <a:t>=</a:t>
            </a:r>
            <a:r>
              <a:rPr lang="en" sz="1056">
                <a:solidFill>
                  <a:srgbClr val="569CD6"/>
                </a:solidFill>
                <a:highlight>
                  <a:srgbClr val="1E1E1E"/>
                </a:highlight>
                <a:latin typeface="Consolas"/>
                <a:ea typeface="Consolas"/>
                <a:cs typeface="Consolas"/>
                <a:sym typeface="Consolas"/>
              </a:rPr>
              <a:t>{</a:t>
            </a:r>
            <a:r>
              <a:rPr lang="en" sz="1056">
                <a:solidFill>
                  <a:srgbClr val="DCDCAA"/>
                </a:solidFill>
                <a:highlight>
                  <a:srgbClr val="1E1E1E"/>
                </a:highlight>
                <a:latin typeface="Consolas"/>
                <a:ea typeface="Consolas"/>
                <a:cs typeface="Consolas"/>
                <a:sym typeface="Consolas"/>
              </a:rPr>
              <a:t>incrementCount</a:t>
            </a:r>
            <a:r>
              <a:rPr lang="en" sz="1056">
                <a:solidFill>
                  <a:srgbClr val="569CD6"/>
                </a:solidFill>
                <a:highlight>
                  <a:srgbClr val="1E1E1E"/>
                </a:highlight>
                <a:latin typeface="Consolas"/>
                <a:ea typeface="Consolas"/>
                <a:cs typeface="Consolas"/>
                <a:sym typeface="Consolas"/>
              </a:rPr>
              <a:t>}</a:t>
            </a:r>
            <a:r>
              <a:rPr lang="en" sz="1056">
                <a:solidFill>
                  <a:srgbClr val="808080"/>
                </a:solidFill>
                <a:highlight>
                  <a:srgbClr val="1E1E1E"/>
                </a:highlight>
                <a:latin typeface="Consolas"/>
                <a:ea typeface="Consolas"/>
                <a:cs typeface="Consolas"/>
                <a:sym typeface="Consolas"/>
              </a:rPr>
              <a:t>&gt;</a:t>
            </a:r>
            <a:r>
              <a:rPr lang="en" sz="1056">
                <a:solidFill>
                  <a:srgbClr val="D4D4D4"/>
                </a:solidFill>
                <a:highlight>
                  <a:srgbClr val="1E1E1E"/>
                </a:highlight>
                <a:latin typeface="Consolas"/>
                <a:ea typeface="Consolas"/>
                <a:cs typeface="Consolas"/>
                <a:sym typeface="Consolas"/>
              </a:rPr>
              <a:t>Click me</a:t>
            </a:r>
            <a:r>
              <a:rPr lang="en" sz="1056">
                <a:solidFill>
                  <a:srgbClr val="808080"/>
                </a:solidFill>
                <a:highlight>
                  <a:srgbClr val="1E1E1E"/>
                </a:highlight>
                <a:latin typeface="Consolas"/>
                <a:ea typeface="Consolas"/>
                <a:cs typeface="Consolas"/>
                <a:sym typeface="Consolas"/>
              </a:rPr>
              <a:t>&lt;/</a:t>
            </a:r>
            <a:r>
              <a:rPr lang="en" sz="1056">
                <a:solidFill>
                  <a:srgbClr val="569CD6"/>
                </a:solidFill>
                <a:highlight>
                  <a:srgbClr val="1E1E1E"/>
                </a:highlight>
                <a:latin typeface="Consolas"/>
                <a:ea typeface="Consolas"/>
                <a:cs typeface="Consolas"/>
                <a:sym typeface="Consolas"/>
              </a:rPr>
              <a:t>button</a:t>
            </a:r>
            <a:r>
              <a:rPr lang="en" sz="1056">
                <a:solidFill>
                  <a:srgbClr val="808080"/>
                </a:solidFill>
                <a:highlight>
                  <a:srgbClr val="1E1E1E"/>
                </a:highlight>
                <a:latin typeface="Consolas"/>
                <a:ea typeface="Consolas"/>
                <a:cs typeface="Consolas"/>
                <a:sym typeface="Consolas"/>
              </a:rPr>
              <a:t>&gt;</a:t>
            </a: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r>
              <a:rPr lang="en" sz="1056">
                <a:solidFill>
                  <a:srgbClr val="808080"/>
                </a:solidFill>
                <a:highlight>
                  <a:srgbClr val="1E1E1E"/>
                </a:highlight>
                <a:latin typeface="Consolas"/>
                <a:ea typeface="Consolas"/>
                <a:cs typeface="Consolas"/>
                <a:sym typeface="Consolas"/>
              </a:rPr>
              <a:t>&lt;/</a:t>
            </a:r>
            <a:r>
              <a:rPr lang="en" sz="1056">
                <a:solidFill>
                  <a:srgbClr val="569CD6"/>
                </a:solidFill>
                <a:highlight>
                  <a:srgbClr val="1E1E1E"/>
                </a:highlight>
                <a:latin typeface="Consolas"/>
                <a:ea typeface="Consolas"/>
                <a:cs typeface="Consolas"/>
                <a:sym typeface="Consolas"/>
              </a:rPr>
              <a:t>div</a:t>
            </a:r>
            <a:r>
              <a:rPr lang="en" sz="1056">
                <a:solidFill>
                  <a:srgbClr val="808080"/>
                </a:solidFill>
                <a:highlight>
                  <a:srgbClr val="1E1E1E"/>
                </a:highlight>
                <a:latin typeface="Consolas"/>
                <a:ea typeface="Consolas"/>
                <a:cs typeface="Consolas"/>
                <a:sym typeface="Consolas"/>
              </a:rPr>
              <a:t>&gt;</a:t>
            </a: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88"/>
              <a:buFont typeface="Arial"/>
              <a:buNone/>
            </a:pPr>
            <a:r>
              <a:rPr lang="en" sz="1056">
                <a:solidFill>
                  <a:srgbClr val="C586C0"/>
                </a:solidFill>
                <a:highlight>
                  <a:srgbClr val="1E1E1E"/>
                </a:highlight>
                <a:latin typeface="Consolas"/>
                <a:ea typeface="Consolas"/>
                <a:cs typeface="Consolas"/>
                <a:sym typeface="Consolas"/>
              </a:rPr>
              <a:t>export</a:t>
            </a:r>
            <a:r>
              <a:rPr lang="en" sz="1056">
                <a:solidFill>
                  <a:srgbClr val="D4D4D4"/>
                </a:solidFill>
                <a:highlight>
                  <a:srgbClr val="1E1E1E"/>
                </a:highlight>
                <a:latin typeface="Consolas"/>
                <a:ea typeface="Consolas"/>
                <a:cs typeface="Consolas"/>
                <a:sym typeface="Consolas"/>
              </a:rPr>
              <a:t> </a:t>
            </a:r>
            <a:r>
              <a:rPr lang="en" sz="1056">
                <a:solidFill>
                  <a:srgbClr val="C586C0"/>
                </a:solidFill>
                <a:highlight>
                  <a:srgbClr val="1E1E1E"/>
                </a:highlight>
                <a:latin typeface="Consolas"/>
                <a:ea typeface="Consolas"/>
                <a:cs typeface="Consolas"/>
                <a:sym typeface="Consolas"/>
              </a:rPr>
              <a:t>default</a:t>
            </a:r>
            <a:r>
              <a:rPr lang="en" sz="1056">
                <a:solidFill>
                  <a:srgbClr val="D4D4D4"/>
                </a:solidFill>
                <a:highlight>
                  <a:srgbClr val="1E1E1E"/>
                </a:highlight>
                <a:latin typeface="Consolas"/>
                <a:ea typeface="Consolas"/>
                <a:cs typeface="Consolas"/>
                <a:sym typeface="Consolas"/>
              </a:rPr>
              <a:t> </a:t>
            </a:r>
            <a:r>
              <a:rPr lang="en" sz="1056">
                <a:solidFill>
                  <a:srgbClr val="DCDCAA"/>
                </a:solidFill>
                <a:highlight>
                  <a:srgbClr val="1E1E1E"/>
                </a:highlight>
                <a:latin typeface="Consolas"/>
                <a:ea typeface="Consolas"/>
                <a:cs typeface="Consolas"/>
                <a:sym typeface="Consolas"/>
              </a:rPr>
              <a:t>App</a:t>
            </a:r>
            <a:r>
              <a:rPr lang="en" sz="1056">
                <a:solidFill>
                  <a:srgbClr val="D4D4D4"/>
                </a:solidFill>
                <a:highlight>
                  <a:srgbClr val="1E1E1E"/>
                </a:highlight>
                <a:latin typeface="Consolas"/>
                <a:ea typeface="Consolas"/>
                <a:cs typeface="Consolas"/>
                <a:sym typeface="Consolas"/>
              </a:rPr>
              <a:t>;  </a:t>
            </a:r>
            <a:endParaRPr sz="1056">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688"/>
              <a:buNone/>
            </a:pPr>
            <a:r>
              <a:t/>
            </a:r>
            <a:endParaRPr sz="1525"/>
          </a:p>
        </p:txBody>
      </p:sp>
      <p:sp>
        <p:nvSpPr>
          <p:cNvPr id="359" name="Google Shape;359;p60"/>
          <p:cNvSpPr txBox="1"/>
          <p:nvPr/>
        </p:nvSpPr>
        <p:spPr>
          <a:xfrm>
            <a:off x="4821250" y="1871500"/>
            <a:ext cx="4015500" cy="1797900"/>
          </a:xfrm>
          <a:prstGeom prst="rect">
            <a:avLst/>
          </a:prstGeom>
          <a:solidFill>
            <a:srgbClr val="D9EAD3"/>
          </a:solid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rgbClr val="333333"/>
                </a:solidFill>
                <a:highlight>
                  <a:srgbClr val="FFFFFF"/>
                </a:highlight>
                <a:latin typeface="Roboto"/>
                <a:ea typeface="Roboto"/>
                <a:cs typeface="Roboto"/>
                <a:sym typeface="Roboto"/>
              </a:rPr>
              <a:t>In the above snippet, useDocumentTitle is a custom Hook which takes an argument as a string of text which is a title. </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120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Inside this Hook, we call useEffect Hook and set the title as long as the title has changed. The second argument will perform that check and update the title only when its local state is different than what we are passing in.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5" name="Google Shape;365;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6" name="Google Shape;366;p61"/>
          <p:cNvPicPr preferRelativeResize="0"/>
          <p:nvPr/>
        </p:nvPicPr>
        <p:blipFill>
          <a:blip r:embed="rId3">
            <a:alphaModFix/>
          </a:blip>
          <a:stretch>
            <a:fillRect/>
          </a:stretch>
        </p:blipFill>
        <p:spPr>
          <a:xfrm>
            <a:off x="204800" y="445025"/>
            <a:ext cx="8734425" cy="344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311700" y="235475"/>
            <a:ext cx="8520600" cy="433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200">
                <a:solidFill>
                  <a:schemeClr val="dk1"/>
                </a:solidFill>
                <a:latin typeface="Roboto"/>
                <a:ea typeface="Roboto"/>
                <a:cs typeface="Roboto"/>
                <a:sym typeface="Roboto"/>
              </a:rPr>
              <a:t>When to Use Refs</a:t>
            </a:r>
            <a:endParaRPr b="1" sz="2200">
              <a:solidFill>
                <a:schemeClr val="dk1"/>
              </a:solidFill>
              <a:latin typeface="Roboto"/>
              <a:ea typeface="Roboto"/>
              <a:cs typeface="Roboto"/>
              <a:sym typeface="Roboto"/>
            </a:endParaRPr>
          </a:p>
          <a:p>
            <a:pPr indent="0" lvl="0" marL="0" rtl="0" algn="l">
              <a:lnSpc>
                <a:spcPct val="100000"/>
              </a:lnSpc>
              <a:spcBef>
                <a:spcPts val="1500"/>
              </a:spcBef>
              <a:spcAft>
                <a:spcPts val="0"/>
              </a:spcAft>
              <a:buNone/>
            </a:pPr>
            <a:r>
              <a:rPr lang="en" sz="1600">
                <a:solidFill>
                  <a:schemeClr val="dk1"/>
                </a:solidFill>
                <a:latin typeface="Roboto"/>
                <a:ea typeface="Roboto"/>
                <a:cs typeface="Roboto"/>
                <a:sym typeface="Roboto"/>
              </a:rPr>
              <a:t>Refs can be used in the following cases:</a:t>
            </a:r>
            <a:endParaRPr sz="1600">
              <a:solidFill>
                <a:schemeClr val="dk1"/>
              </a:solidFill>
              <a:latin typeface="Roboto"/>
              <a:ea typeface="Roboto"/>
              <a:cs typeface="Roboto"/>
              <a:sym typeface="Roboto"/>
            </a:endParaRPr>
          </a:p>
          <a:p>
            <a:pPr indent="-317500" lvl="0" marL="457200" rtl="0" algn="l">
              <a:lnSpc>
                <a:spcPct val="100000"/>
              </a:lnSpc>
              <a:spcBef>
                <a:spcPts val="1500"/>
              </a:spcBef>
              <a:spcAft>
                <a:spcPts val="0"/>
              </a:spcAft>
              <a:buClr>
                <a:srgbClr val="1A1A1A"/>
              </a:buClr>
              <a:buSzPts val="1400"/>
              <a:buFont typeface="Roboto"/>
              <a:buChar char="●"/>
            </a:pPr>
            <a:r>
              <a:rPr lang="en" sz="1400">
                <a:solidFill>
                  <a:srgbClr val="1A1A1A"/>
                </a:solidFill>
                <a:latin typeface="Roboto"/>
                <a:ea typeface="Roboto"/>
                <a:cs typeface="Roboto"/>
                <a:sym typeface="Roboto"/>
              </a:rPr>
              <a:t>When we need DOM </a:t>
            </a:r>
            <a:r>
              <a:rPr lang="en" sz="1400">
                <a:solidFill>
                  <a:srgbClr val="1A1A1A"/>
                </a:solidFill>
                <a:latin typeface="Roboto"/>
                <a:ea typeface="Roboto"/>
                <a:cs typeface="Roboto"/>
                <a:sym typeface="Roboto"/>
              </a:rPr>
              <a:t>measurements</a:t>
            </a:r>
            <a:r>
              <a:rPr lang="en" sz="1400">
                <a:solidFill>
                  <a:srgbClr val="1A1A1A"/>
                </a:solidFill>
                <a:latin typeface="Roboto"/>
                <a:ea typeface="Roboto"/>
                <a:cs typeface="Roboto"/>
                <a:sym typeface="Roboto"/>
              </a:rPr>
              <a:t> such as Managing focus, text selection, or media playback.</a:t>
            </a:r>
            <a:endParaRPr sz="1400">
              <a:solidFill>
                <a:srgbClr val="1A1A1A"/>
              </a:solidFill>
              <a:latin typeface="Roboto"/>
              <a:ea typeface="Roboto"/>
              <a:cs typeface="Roboto"/>
              <a:sym typeface="Roboto"/>
            </a:endParaRPr>
          </a:p>
          <a:p>
            <a:pPr indent="-317500" lvl="0" marL="457200" rtl="0" algn="l">
              <a:spcBef>
                <a:spcPts val="0"/>
              </a:spcBef>
              <a:spcAft>
                <a:spcPts val="0"/>
              </a:spcAft>
              <a:buClr>
                <a:srgbClr val="1A1A1A"/>
              </a:buClr>
              <a:buSzPts val="1400"/>
              <a:buFont typeface="Roboto"/>
              <a:buChar char="●"/>
            </a:pPr>
            <a:r>
              <a:rPr lang="en" sz="1400">
                <a:solidFill>
                  <a:srgbClr val="1A1A1A"/>
                </a:solidFill>
                <a:latin typeface="Roboto"/>
                <a:ea typeface="Roboto"/>
                <a:cs typeface="Roboto"/>
                <a:sym typeface="Roboto"/>
              </a:rPr>
              <a:t>It is used in Triggering imperative animations.</a:t>
            </a:r>
            <a:endParaRPr sz="1400">
              <a:solidFill>
                <a:srgbClr val="1A1A1A"/>
              </a:solidFill>
              <a:latin typeface="Roboto"/>
              <a:ea typeface="Roboto"/>
              <a:cs typeface="Roboto"/>
              <a:sym typeface="Roboto"/>
            </a:endParaRPr>
          </a:p>
          <a:p>
            <a:pPr indent="-317500" lvl="0" marL="457200" rtl="0" algn="l">
              <a:spcBef>
                <a:spcPts val="0"/>
              </a:spcBef>
              <a:spcAft>
                <a:spcPts val="0"/>
              </a:spcAft>
              <a:buClr>
                <a:srgbClr val="1A1A1A"/>
              </a:buClr>
              <a:buSzPts val="1400"/>
              <a:buFont typeface="Roboto"/>
              <a:buChar char="●"/>
            </a:pPr>
            <a:r>
              <a:rPr lang="en" sz="1400">
                <a:solidFill>
                  <a:srgbClr val="1A1A1A"/>
                </a:solidFill>
                <a:latin typeface="Roboto"/>
                <a:ea typeface="Roboto"/>
                <a:cs typeface="Roboto"/>
                <a:sym typeface="Roboto"/>
              </a:rPr>
              <a:t>When Integrating with third-party DOM libraries.</a:t>
            </a:r>
            <a:endParaRPr sz="1400">
              <a:solidFill>
                <a:srgbClr val="1A1A1A"/>
              </a:solidFill>
              <a:latin typeface="Roboto"/>
              <a:ea typeface="Roboto"/>
              <a:cs typeface="Roboto"/>
              <a:sym typeface="Roboto"/>
            </a:endParaRPr>
          </a:p>
          <a:p>
            <a:pPr indent="-317500" lvl="0" marL="457200" rtl="0" algn="l">
              <a:spcBef>
                <a:spcPts val="0"/>
              </a:spcBef>
              <a:spcAft>
                <a:spcPts val="0"/>
              </a:spcAft>
              <a:buClr>
                <a:srgbClr val="1A1A1A"/>
              </a:buClr>
              <a:buSzPts val="1400"/>
              <a:buFont typeface="Roboto"/>
              <a:buChar char="●"/>
            </a:pPr>
            <a:r>
              <a:rPr lang="en" sz="1400">
                <a:solidFill>
                  <a:srgbClr val="1A1A1A"/>
                </a:solidFill>
                <a:latin typeface="Roboto"/>
                <a:ea typeface="Roboto"/>
                <a:cs typeface="Roboto"/>
                <a:sym typeface="Roboto"/>
              </a:rPr>
              <a:t>It can also use as in callbacks.</a:t>
            </a:r>
            <a:endParaRPr sz="1400">
              <a:solidFill>
                <a:srgbClr val="1A1A1A"/>
              </a:solidFill>
              <a:latin typeface="Roboto"/>
              <a:ea typeface="Roboto"/>
              <a:cs typeface="Roboto"/>
              <a:sym typeface="Roboto"/>
            </a:endParaRPr>
          </a:p>
          <a:p>
            <a:pPr indent="0" lvl="0" marL="0" marR="0" rtl="0" algn="l">
              <a:lnSpc>
                <a:spcPct val="100000"/>
              </a:lnSpc>
              <a:spcBef>
                <a:spcPts val="1500"/>
              </a:spcBef>
              <a:spcAft>
                <a:spcPts val="0"/>
              </a:spcAft>
              <a:buNone/>
            </a:pPr>
            <a:r>
              <a:rPr b="1" lang="en" sz="1900">
                <a:solidFill>
                  <a:schemeClr val="dk1"/>
                </a:solidFill>
                <a:latin typeface="Roboto"/>
                <a:ea typeface="Roboto"/>
                <a:cs typeface="Roboto"/>
                <a:sym typeface="Roboto"/>
              </a:rPr>
              <a:t>When to not Use Refs </a:t>
            </a:r>
            <a:endParaRPr b="1" sz="1900">
              <a:solidFill>
                <a:schemeClr val="dk1"/>
              </a:solidFill>
              <a:latin typeface="Roboto"/>
              <a:ea typeface="Roboto"/>
              <a:cs typeface="Roboto"/>
              <a:sym typeface="Roboto"/>
            </a:endParaRPr>
          </a:p>
          <a:p>
            <a:pPr indent="-330200" lvl="0" marL="457200" marR="0" rtl="0" algn="l">
              <a:lnSpc>
                <a:spcPct val="100000"/>
              </a:lnSpc>
              <a:spcBef>
                <a:spcPts val="1500"/>
              </a:spcBef>
              <a:spcAft>
                <a:spcPts val="0"/>
              </a:spcAft>
              <a:buClr>
                <a:schemeClr val="dk1"/>
              </a:buClr>
              <a:buSzPts val="1600"/>
              <a:buFont typeface="Roboto"/>
              <a:buChar char="●"/>
            </a:pPr>
            <a:r>
              <a:rPr lang="en" sz="1600">
                <a:solidFill>
                  <a:schemeClr val="dk1"/>
                </a:solidFill>
                <a:latin typeface="Roboto"/>
                <a:ea typeface="Roboto"/>
                <a:cs typeface="Roboto"/>
                <a:sym typeface="Roboto"/>
              </a:rPr>
              <a:t> It’s use should be a</a:t>
            </a:r>
            <a:r>
              <a:rPr lang="en" sz="1600">
                <a:solidFill>
                  <a:schemeClr val="dk1"/>
                </a:solidFill>
                <a:latin typeface="Roboto"/>
                <a:ea typeface="Roboto"/>
                <a:cs typeface="Roboto"/>
                <a:sym typeface="Roboto"/>
              </a:rPr>
              <a:t>voided for anything that can be done declaratively.</a:t>
            </a:r>
            <a:endParaRPr sz="1600">
              <a:solidFill>
                <a:schemeClr val="dk1"/>
              </a:solidFill>
              <a:latin typeface="Roboto"/>
              <a:ea typeface="Roboto"/>
              <a:cs typeface="Roboto"/>
              <a:sym typeface="Roboto"/>
            </a:endParaRPr>
          </a:p>
          <a:p>
            <a:pPr indent="-330200" lvl="0" marL="457200" marR="0" rtl="0" algn="l">
              <a:lnSpc>
                <a:spcPct val="1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 For example, instead of exposing open() and close() methods on a Dialog component, you need to pass an isOpen prop to it.</a:t>
            </a:r>
            <a:endParaRPr sz="1600">
              <a:solidFill>
                <a:schemeClr val="dk1"/>
              </a:solidFill>
              <a:latin typeface="Roboto"/>
              <a:ea typeface="Roboto"/>
              <a:cs typeface="Roboto"/>
              <a:sym typeface="Roboto"/>
            </a:endParaRPr>
          </a:p>
          <a:p>
            <a:pPr indent="-330200" lvl="0" marL="457200" marR="0" rtl="0" algn="l">
              <a:lnSpc>
                <a:spcPct val="1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You should have to avoid overuse of the Refs.</a:t>
            </a:r>
            <a:endParaRPr sz="1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1200"/>
              </a:spcAft>
              <a:buNone/>
            </a:pPr>
            <a:r>
              <a:t/>
            </a:r>
            <a:endParaRPr sz="2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2" name="Google Shape;372;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62"/>
          <p:cNvPicPr preferRelativeResize="0"/>
          <p:nvPr/>
        </p:nvPicPr>
        <p:blipFill>
          <a:blip r:embed="rId3">
            <a:alphaModFix/>
          </a:blip>
          <a:stretch>
            <a:fillRect/>
          </a:stretch>
        </p:blipFill>
        <p:spPr>
          <a:xfrm>
            <a:off x="311700" y="0"/>
            <a:ext cx="8698725" cy="5143500"/>
          </a:xfrm>
          <a:prstGeom prst="rect">
            <a:avLst/>
          </a:prstGeom>
          <a:noFill/>
          <a:ln>
            <a:noFill/>
          </a:ln>
        </p:spPr>
      </p:pic>
      <p:sp>
        <p:nvSpPr>
          <p:cNvPr id="374" name="Google Shape;374;p62"/>
          <p:cNvSpPr txBox="1"/>
          <p:nvPr/>
        </p:nvSpPr>
        <p:spPr>
          <a:xfrm>
            <a:off x="3210050" y="2323950"/>
            <a:ext cx="593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https://www.freecodecamp.org/news/react-hooks-fundamentals/</a:t>
            </a:r>
            <a:endParaRPr/>
          </a:p>
          <a:p>
            <a:pPr indent="0" lvl="0" marL="0" rtl="0" algn="l">
              <a:spcBef>
                <a:spcPts val="0"/>
              </a:spcBef>
              <a:spcAft>
                <a:spcPts val="0"/>
              </a:spcAft>
              <a:buNone/>
            </a:pPr>
            <a:r>
              <a:t/>
            </a:r>
            <a:endParaRPr/>
          </a:p>
        </p:txBody>
      </p:sp>
      <p:sp>
        <p:nvSpPr>
          <p:cNvPr id="375" name="Google Shape;375;p62"/>
          <p:cNvSpPr txBox="1"/>
          <p:nvPr/>
        </p:nvSpPr>
        <p:spPr>
          <a:xfrm>
            <a:off x="3333975" y="1017725"/>
            <a:ext cx="5441100" cy="8634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Must Visit</a:t>
            </a:r>
            <a:endParaRPr/>
          </a:p>
          <a:p>
            <a:pPr indent="0" lvl="0" marL="0" rtl="0" algn="l">
              <a:lnSpc>
                <a:spcPct val="115000"/>
              </a:lnSpc>
              <a:spcBef>
                <a:spcPts val="1200"/>
              </a:spcBef>
              <a:spcAft>
                <a:spcPts val="1200"/>
              </a:spcAft>
              <a:buNone/>
            </a:pPr>
            <a:r>
              <a:rPr lang="en" sz="1800" u="sng">
                <a:solidFill>
                  <a:schemeClr val="accent5"/>
                </a:solidFill>
                <a:hlinkClick r:id="rId5">
                  <a:extLst>
                    <a:ext uri="{A12FA001-AC4F-418D-AE19-62706E023703}">
                      <ahyp:hlinkClr val="tx"/>
                    </a:ext>
                  </a:extLst>
                </a:hlinkClick>
              </a:rPr>
              <a:t>https://www.w3schools.com/react/react_hooks.asp</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1" name="Google Shape;381;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2" name="Google Shape;382;p63"/>
          <p:cNvPicPr preferRelativeResize="0"/>
          <p:nvPr/>
        </p:nvPicPr>
        <p:blipFill>
          <a:blip r:embed="rId3">
            <a:alphaModFix/>
          </a:blip>
          <a:stretch>
            <a:fillRect/>
          </a:stretch>
        </p:blipFill>
        <p:spPr>
          <a:xfrm>
            <a:off x="371475" y="80963"/>
            <a:ext cx="8401050" cy="4981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8" name="Google Shape;388;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9" name="Google Shape;389;p64"/>
          <p:cNvPicPr preferRelativeResize="0"/>
          <p:nvPr/>
        </p:nvPicPr>
        <p:blipFill>
          <a:blip r:embed="rId3">
            <a:alphaModFix/>
          </a:blip>
          <a:stretch>
            <a:fillRect/>
          </a:stretch>
        </p:blipFill>
        <p:spPr>
          <a:xfrm>
            <a:off x="304800" y="906700"/>
            <a:ext cx="8534400" cy="3181350"/>
          </a:xfrm>
          <a:prstGeom prst="rect">
            <a:avLst/>
          </a:prstGeom>
          <a:noFill/>
          <a:ln>
            <a:noFill/>
          </a:ln>
        </p:spPr>
      </p:pic>
      <p:sp>
        <p:nvSpPr>
          <p:cNvPr id="390" name="Google Shape;390;p64"/>
          <p:cNvSpPr txBox="1"/>
          <p:nvPr/>
        </p:nvSpPr>
        <p:spPr>
          <a:xfrm>
            <a:off x="508150" y="3866925"/>
            <a:ext cx="8341200" cy="692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rgbClr val="0A0A23"/>
                </a:solidFill>
                <a:highlight>
                  <a:srgbClr val="FFFFFF"/>
                </a:highlight>
              </a:rPr>
              <a:t>Please notice that each of these hook names start with </a:t>
            </a:r>
            <a:r>
              <a:rPr lang="en" sz="900">
                <a:solidFill>
                  <a:srgbClr val="0A0A23"/>
                </a:solidFill>
                <a:latin typeface="Roboto Mono"/>
                <a:ea typeface="Roboto Mono"/>
                <a:cs typeface="Roboto Mono"/>
                <a:sym typeface="Roboto Mono"/>
              </a:rPr>
              <a:t>use</a:t>
            </a:r>
            <a:r>
              <a:rPr lang="en" sz="1650">
                <a:solidFill>
                  <a:srgbClr val="0A0A23"/>
                </a:solidFill>
                <a:highlight>
                  <a:srgbClr val="FFFFFF"/>
                </a:highlight>
              </a:rPr>
              <a:t>. Yes, this is a standard practice to identify a hook in the React codebase quickly.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6" name="Google Shape;396;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 sz="850"/>
              <a:t>Advanced React Hook</a:t>
            </a:r>
            <a:endParaRPr sz="850"/>
          </a:p>
          <a:p>
            <a:pPr indent="0" lvl="0" marL="0" rtl="0" algn="l">
              <a:lnSpc>
                <a:spcPct val="95000"/>
              </a:lnSpc>
              <a:spcBef>
                <a:spcPts val="1200"/>
              </a:spcBef>
              <a:spcAft>
                <a:spcPts val="0"/>
              </a:spcAft>
              <a:buClr>
                <a:schemeClr val="dk1"/>
              </a:buClr>
              <a:buSzPts val="275"/>
              <a:buFont typeface="Arial"/>
              <a:buNone/>
            </a:pPr>
            <a:r>
              <a:rPr lang="en" sz="850"/>
              <a:t>Useeffects</a:t>
            </a:r>
            <a:endParaRPr sz="850"/>
          </a:p>
          <a:p>
            <a:pPr indent="0" lvl="0" marL="0" rtl="0" algn="l">
              <a:lnSpc>
                <a:spcPct val="95000"/>
              </a:lnSpc>
              <a:spcBef>
                <a:spcPts val="1200"/>
              </a:spcBef>
              <a:spcAft>
                <a:spcPts val="0"/>
              </a:spcAft>
              <a:buClr>
                <a:schemeClr val="dk1"/>
              </a:buClr>
              <a:buSzPts val="275"/>
              <a:buFont typeface="Arial"/>
              <a:buNone/>
            </a:pPr>
            <a:r>
              <a:rPr lang="en" sz="850"/>
              <a:t>Usestate</a:t>
            </a:r>
            <a:endParaRPr sz="850"/>
          </a:p>
          <a:p>
            <a:pPr indent="0" lvl="0" marL="0" rtl="0" algn="l">
              <a:lnSpc>
                <a:spcPct val="95000"/>
              </a:lnSpc>
              <a:spcBef>
                <a:spcPts val="1200"/>
              </a:spcBef>
              <a:spcAft>
                <a:spcPts val="0"/>
              </a:spcAft>
              <a:buClr>
                <a:schemeClr val="dk1"/>
              </a:buClr>
              <a:buSzPts val="275"/>
              <a:buFont typeface="Arial"/>
              <a:buNone/>
            </a:pPr>
            <a:r>
              <a:rPr lang="en" sz="850"/>
              <a:t>Refs</a:t>
            </a:r>
            <a:endParaRPr sz="850"/>
          </a:p>
          <a:p>
            <a:pPr indent="0" lvl="0" marL="0" rtl="0" algn="l">
              <a:lnSpc>
                <a:spcPct val="95000"/>
              </a:lnSpc>
              <a:spcBef>
                <a:spcPts val="1200"/>
              </a:spcBef>
              <a:spcAft>
                <a:spcPts val="0"/>
              </a:spcAft>
              <a:buClr>
                <a:schemeClr val="dk1"/>
              </a:buClr>
              <a:buSzPts val="275"/>
              <a:buFont typeface="Arial"/>
              <a:buNone/>
            </a:pPr>
            <a:r>
              <a:t/>
            </a:r>
            <a:endParaRPr sz="850"/>
          </a:p>
          <a:p>
            <a:pPr indent="0" lvl="0" marL="0" rtl="0" algn="l">
              <a:lnSpc>
                <a:spcPct val="95000"/>
              </a:lnSpc>
              <a:spcBef>
                <a:spcPts val="1200"/>
              </a:spcBef>
              <a:spcAft>
                <a:spcPts val="0"/>
              </a:spcAft>
              <a:buSzPts val="275"/>
              <a:buNone/>
            </a:pPr>
            <a:r>
              <a:rPr lang="en" sz="850" u="sng">
                <a:solidFill>
                  <a:schemeClr val="hlink"/>
                </a:solidFill>
                <a:hlinkClick r:id="rId3"/>
              </a:rPr>
              <a:t>https://reactjs.org/docs/hooks-intro.html</a:t>
            </a:r>
            <a:endParaRPr sz="850"/>
          </a:p>
          <a:p>
            <a:pPr indent="0" lvl="0" marL="0" rtl="0" algn="l">
              <a:lnSpc>
                <a:spcPct val="95000"/>
              </a:lnSpc>
              <a:spcBef>
                <a:spcPts val="1200"/>
              </a:spcBef>
              <a:spcAft>
                <a:spcPts val="0"/>
              </a:spcAft>
              <a:buSzPts val="275"/>
              <a:buNone/>
            </a:pPr>
            <a:r>
              <a:rPr lang="en" sz="850" u="sng">
                <a:solidFill>
                  <a:schemeClr val="hlink"/>
                </a:solidFill>
                <a:hlinkClick r:id="rId4"/>
              </a:rPr>
              <a:t>https://www.javatpoint.com/react-hooks</a:t>
            </a:r>
            <a:endParaRPr sz="850"/>
          </a:p>
          <a:p>
            <a:pPr indent="0" lvl="0" marL="0" rtl="0" algn="l">
              <a:lnSpc>
                <a:spcPct val="95000"/>
              </a:lnSpc>
              <a:spcBef>
                <a:spcPts val="1200"/>
              </a:spcBef>
              <a:spcAft>
                <a:spcPts val="0"/>
              </a:spcAft>
              <a:buSzPts val="275"/>
              <a:buNone/>
            </a:pPr>
            <a:r>
              <a:rPr lang="en" sz="850" u="sng">
                <a:solidFill>
                  <a:schemeClr val="hlink"/>
                </a:solidFill>
                <a:hlinkClick r:id="rId5"/>
              </a:rPr>
              <a:t>https://www.valentinog.com/blog/hooks/</a:t>
            </a:r>
            <a:endParaRPr sz="850"/>
          </a:p>
          <a:p>
            <a:pPr indent="0" lvl="0" marL="0" rtl="0" algn="l">
              <a:lnSpc>
                <a:spcPct val="95000"/>
              </a:lnSpc>
              <a:spcBef>
                <a:spcPts val="1200"/>
              </a:spcBef>
              <a:spcAft>
                <a:spcPts val="0"/>
              </a:spcAft>
              <a:buSzPts val="275"/>
              <a:buNone/>
            </a:pPr>
            <a:r>
              <a:rPr lang="en" sz="850" u="sng">
                <a:solidFill>
                  <a:schemeClr val="hlink"/>
                </a:solidFill>
                <a:hlinkClick r:id="rId6"/>
              </a:rPr>
              <a:t>https://reactjs.org/docs/hooks-effect.html</a:t>
            </a:r>
            <a:endParaRPr sz="850"/>
          </a:p>
          <a:p>
            <a:pPr indent="0" lvl="0" marL="0" rtl="0" algn="l">
              <a:lnSpc>
                <a:spcPct val="95000"/>
              </a:lnSpc>
              <a:spcBef>
                <a:spcPts val="1200"/>
              </a:spcBef>
              <a:spcAft>
                <a:spcPts val="0"/>
              </a:spcAft>
              <a:buSzPts val="275"/>
              <a:buNone/>
            </a:pPr>
            <a:r>
              <a:rPr lang="en" sz="850" u="sng">
                <a:solidFill>
                  <a:schemeClr val="hlink"/>
                </a:solidFill>
                <a:hlinkClick r:id="rId7"/>
              </a:rPr>
              <a:t>https://reactjs.org/docs/refs-and-the-dom.html</a:t>
            </a:r>
            <a:endParaRPr sz="850"/>
          </a:p>
          <a:p>
            <a:pPr indent="0" lvl="0" marL="0" rtl="0" algn="l">
              <a:lnSpc>
                <a:spcPct val="95000"/>
              </a:lnSpc>
              <a:spcBef>
                <a:spcPts val="1200"/>
              </a:spcBef>
              <a:spcAft>
                <a:spcPts val="0"/>
              </a:spcAft>
              <a:buClr>
                <a:schemeClr val="dk1"/>
              </a:buClr>
              <a:buSzPts val="275"/>
              <a:buFont typeface="Arial"/>
              <a:buNone/>
            </a:pPr>
            <a:r>
              <a:t/>
            </a:r>
            <a:endParaRPr sz="850"/>
          </a:p>
          <a:p>
            <a:pPr indent="0" lvl="0" marL="0" rtl="0" algn="l">
              <a:lnSpc>
                <a:spcPct val="95000"/>
              </a:lnSpc>
              <a:spcBef>
                <a:spcPts val="1200"/>
              </a:spcBef>
              <a:spcAft>
                <a:spcPts val="1200"/>
              </a:spcAft>
              <a:buSzPts val="275"/>
              <a:buNone/>
            </a:pPr>
            <a:r>
              <a:t/>
            </a:r>
            <a:endParaRPr sz="85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2" name="Google Shape;402;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3" name="Google Shape;403;p66"/>
          <p:cNvPicPr preferRelativeResize="0"/>
          <p:nvPr/>
        </p:nvPicPr>
        <p:blipFill>
          <a:blip r:embed="rId3">
            <a:alphaModFix/>
          </a:blip>
          <a:stretch>
            <a:fillRect/>
          </a:stretch>
        </p:blipFill>
        <p:spPr>
          <a:xfrm>
            <a:off x="311700" y="1152475"/>
            <a:ext cx="8520600" cy="28631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7"/>
          <p:cNvSpPr txBox="1"/>
          <p:nvPr>
            <p:ph type="title"/>
          </p:nvPr>
        </p:nvSpPr>
        <p:spPr>
          <a:xfrm>
            <a:off x="311700" y="0"/>
            <a:ext cx="8520600" cy="632100"/>
          </a:xfrm>
          <a:prstGeom prst="rect">
            <a:avLst/>
          </a:prstGeom>
        </p:spPr>
        <p:txBody>
          <a:bodyPr anchorCtr="0" anchor="t" bIns="91425" lIns="91425" spcFirstLastPara="1" rIns="91425" wrap="square" tIns="91425">
            <a:normAutofit/>
          </a:bodyPr>
          <a:lstStyle/>
          <a:p>
            <a:pPr indent="0" lvl="0" marL="0" rtl="0" algn="just">
              <a:lnSpc>
                <a:spcPct val="130000"/>
              </a:lnSpc>
              <a:spcBef>
                <a:spcPts val="1800"/>
              </a:spcBef>
              <a:spcAft>
                <a:spcPts val="400"/>
              </a:spcAft>
              <a:buClr>
                <a:schemeClr val="dk1"/>
              </a:buClr>
              <a:buSzPts val="1100"/>
              <a:buFont typeface="Arial"/>
              <a:buNone/>
            </a:pPr>
            <a:r>
              <a:rPr b="1" lang="en" sz="2677">
                <a:solidFill>
                  <a:srgbClr val="610B38"/>
                </a:solidFill>
                <a:highlight>
                  <a:srgbClr val="FFFFFF"/>
                </a:highlight>
              </a:rPr>
              <a:t>MVC</a:t>
            </a:r>
            <a:endParaRPr b="1" sz="3577"/>
          </a:p>
        </p:txBody>
      </p:sp>
      <p:sp>
        <p:nvSpPr>
          <p:cNvPr id="409" name="Google Shape;409;p67"/>
          <p:cNvSpPr txBox="1"/>
          <p:nvPr>
            <p:ph idx="1" type="body"/>
          </p:nvPr>
        </p:nvSpPr>
        <p:spPr>
          <a:xfrm>
            <a:off x="311700" y="632100"/>
            <a:ext cx="8520600" cy="3936600"/>
          </a:xfrm>
          <a:prstGeom prst="rect">
            <a:avLst/>
          </a:prstGeom>
        </p:spPr>
        <p:txBody>
          <a:bodyPr anchorCtr="0" anchor="t" bIns="91425" lIns="91425" spcFirstLastPara="1" rIns="91425" wrap="square" tIns="91425">
            <a:noAutofit/>
          </a:bodyPr>
          <a:lstStyle/>
          <a:p>
            <a:pPr indent="0" lvl="0" marL="0" rtl="0" algn="just">
              <a:lnSpc>
                <a:spcPct val="95000"/>
              </a:lnSpc>
              <a:spcBef>
                <a:spcPts val="1200"/>
              </a:spcBef>
              <a:spcAft>
                <a:spcPts val="0"/>
              </a:spcAft>
              <a:buSzPts val="852"/>
              <a:buNone/>
            </a:pPr>
            <a:r>
              <a:rPr lang="en" sz="1330">
                <a:solidFill>
                  <a:srgbClr val="333333"/>
                </a:solidFill>
                <a:highlight>
                  <a:srgbClr val="FFFFFF"/>
                </a:highlight>
                <a:latin typeface="Roboto"/>
                <a:ea typeface="Roboto"/>
                <a:cs typeface="Roboto"/>
                <a:sym typeface="Roboto"/>
              </a:rPr>
              <a:t>MVC stands for </a:t>
            </a:r>
            <a:r>
              <a:rPr b="1" lang="en" sz="1330">
                <a:solidFill>
                  <a:srgbClr val="333333"/>
                </a:solidFill>
                <a:highlight>
                  <a:srgbClr val="FFFFFF"/>
                </a:highlight>
                <a:latin typeface="Roboto"/>
                <a:ea typeface="Roboto"/>
                <a:cs typeface="Roboto"/>
                <a:sym typeface="Roboto"/>
              </a:rPr>
              <a:t>Model View Controller</a:t>
            </a:r>
            <a:r>
              <a:rPr lang="en" sz="1330">
                <a:solidFill>
                  <a:srgbClr val="333333"/>
                </a:solidFill>
                <a:highlight>
                  <a:srgbClr val="FFFFFF"/>
                </a:highlight>
                <a:latin typeface="Roboto"/>
                <a:ea typeface="Roboto"/>
                <a:cs typeface="Roboto"/>
                <a:sym typeface="Roboto"/>
              </a:rPr>
              <a:t>. It is an architectural pattern used for developing the user interface.       It divides the application into three different logical components: the Model, the View, and the Controller.      Each of these components are built to handle specific </a:t>
            </a:r>
            <a:r>
              <a:rPr lang="en" sz="1330">
                <a:solidFill>
                  <a:srgbClr val="333333"/>
                </a:solidFill>
                <a:highlight>
                  <a:srgbClr val="FFFFFF"/>
                </a:highlight>
                <a:latin typeface="Roboto"/>
                <a:ea typeface="Roboto"/>
                <a:cs typeface="Roboto"/>
                <a:sym typeface="Roboto"/>
              </a:rPr>
              <a:t>development</a:t>
            </a:r>
            <a:r>
              <a:rPr lang="en" sz="1330">
                <a:solidFill>
                  <a:srgbClr val="333333"/>
                </a:solidFill>
                <a:highlight>
                  <a:srgbClr val="FFFFFF"/>
                </a:highlight>
                <a:latin typeface="Roboto"/>
                <a:ea typeface="Roboto"/>
                <a:cs typeface="Roboto"/>
                <a:sym typeface="Roboto"/>
              </a:rPr>
              <a:t> aspects of an application. </a:t>
            </a:r>
            <a:endParaRPr sz="133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SzPts val="852"/>
              <a:buNone/>
            </a:pPr>
            <a:r>
              <a:rPr lang="en" sz="1330">
                <a:solidFill>
                  <a:srgbClr val="333333"/>
                </a:solidFill>
                <a:highlight>
                  <a:srgbClr val="FFFFFF"/>
                </a:highlight>
                <a:latin typeface="Roboto"/>
                <a:ea typeface="Roboto"/>
                <a:cs typeface="Roboto"/>
                <a:sym typeface="Roboto"/>
              </a:rPr>
              <a:t>MVC is a popular way to organize the code. In our app we write different sections of code with </a:t>
            </a:r>
            <a:r>
              <a:rPr lang="en" sz="1330">
                <a:solidFill>
                  <a:srgbClr val="333333"/>
                </a:solidFill>
                <a:highlight>
                  <a:srgbClr val="FFFFFF"/>
                </a:highlight>
                <a:latin typeface="Roboto"/>
                <a:ea typeface="Roboto"/>
                <a:cs typeface="Roboto"/>
                <a:sym typeface="Roboto"/>
              </a:rPr>
              <a:t>different</a:t>
            </a:r>
            <a:r>
              <a:rPr lang="en" sz="1330">
                <a:solidFill>
                  <a:srgbClr val="333333"/>
                </a:solidFill>
                <a:highlight>
                  <a:srgbClr val="FFFFFF"/>
                </a:highlight>
                <a:latin typeface="Roboto"/>
                <a:ea typeface="Roboto"/>
                <a:cs typeface="Roboto"/>
                <a:sym typeface="Roboto"/>
              </a:rPr>
              <a:t> purposes, such as some part of the code holds the data of our app, some part of code makes our app look nice, and some of the code controls how app functions.  The MVC help us to organize these parts of codes that is section as per purposes. </a:t>
            </a:r>
            <a:endParaRPr sz="133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SzPts val="852"/>
              <a:buNone/>
            </a:pPr>
            <a:r>
              <a:rPr lang="en" sz="1330">
                <a:solidFill>
                  <a:srgbClr val="333333"/>
                </a:solidFill>
                <a:highlight>
                  <a:srgbClr val="FFFFFF"/>
                </a:highlight>
                <a:latin typeface="Roboto"/>
                <a:ea typeface="Roboto"/>
                <a:cs typeface="Roboto"/>
                <a:sym typeface="Roboto"/>
              </a:rPr>
              <a:t>MVC organizes the code’s core functions into sections(boxes). This makes much easier for revisiting app’s code, and also for shar</a:t>
            </a:r>
            <a:r>
              <a:rPr lang="en" sz="1330">
                <a:solidFill>
                  <a:srgbClr val="333333"/>
                </a:solidFill>
                <a:highlight>
                  <a:srgbClr val="FFFFFF"/>
                </a:highlight>
                <a:latin typeface="Roboto"/>
                <a:ea typeface="Roboto"/>
                <a:cs typeface="Roboto"/>
                <a:sym typeface="Roboto"/>
              </a:rPr>
              <a:t>ing with others app.</a:t>
            </a:r>
            <a:endParaRPr sz="133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SzPts val="852"/>
              <a:buNone/>
            </a:pPr>
            <a:r>
              <a:rPr lang="en" sz="1330">
                <a:solidFill>
                  <a:srgbClr val="333333"/>
                </a:solidFill>
                <a:highlight>
                  <a:srgbClr val="FFFFFF"/>
                </a:highlight>
                <a:latin typeface="Roboto"/>
                <a:ea typeface="Roboto"/>
                <a:cs typeface="Roboto"/>
                <a:sym typeface="Roboto"/>
              </a:rPr>
              <a:t>MVC is one of the most frequently used industry- standard web development framework to create scalable and extensible projects. </a:t>
            </a:r>
            <a:r>
              <a:rPr lang="en" sz="1330">
                <a:solidFill>
                  <a:srgbClr val="333333"/>
                </a:solidFill>
                <a:highlight>
                  <a:srgbClr val="FFFFFF"/>
                </a:highlight>
                <a:latin typeface="Roboto"/>
                <a:ea typeface="Roboto"/>
                <a:cs typeface="Roboto"/>
                <a:sym typeface="Roboto"/>
              </a:rPr>
              <a:t>    </a:t>
            </a:r>
            <a:endParaRPr sz="1330">
              <a:solidFill>
                <a:srgbClr val="333333"/>
              </a:solidFill>
              <a:highlight>
                <a:srgbClr val="FFFFFF"/>
              </a:highlight>
              <a:latin typeface="Roboto"/>
              <a:ea typeface="Roboto"/>
              <a:cs typeface="Roboto"/>
              <a:sym typeface="Roboto"/>
            </a:endParaRPr>
          </a:p>
          <a:p>
            <a:pPr indent="0" lvl="0" marL="0" rtl="0" algn="just">
              <a:lnSpc>
                <a:spcPct val="95000"/>
              </a:lnSpc>
              <a:spcBef>
                <a:spcPts val="1200"/>
              </a:spcBef>
              <a:spcAft>
                <a:spcPts val="0"/>
              </a:spcAft>
              <a:buSzPts val="852"/>
              <a:buNone/>
            </a:pPr>
            <a:r>
              <a:rPr lang="en" sz="1330">
                <a:solidFill>
                  <a:srgbClr val="333333"/>
                </a:solidFill>
                <a:highlight>
                  <a:srgbClr val="FFFFFF"/>
                </a:highlight>
                <a:latin typeface="Roboto"/>
                <a:ea typeface="Roboto"/>
                <a:cs typeface="Roboto"/>
                <a:sym typeface="Roboto"/>
              </a:rPr>
              <a:t>It is first introduced in 1976 in the Smalltalk programming language. In MVC, each component is built to handle specific development aspect of an application. It is one of the most used web development frameworks to create scalable projects.</a:t>
            </a:r>
            <a:endParaRPr sz="1330">
              <a:solidFill>
                <a:srgbClr val="333333"/>
              </a:solidFill>
              <a:highlight>
                <a:srgbClr val="FFFFFF"/>
              </a:highlight>
              <a:latin typeface="Roboto"/>
              <a:ea typeface="Roboto"/>
              <a:cs typeface="Roboto"/>
              <a:sym typeface="Roboto"/>
            </a:endParaRPr>
          </a:p>
          <a:p>
            <a:pPr indent="0" lvl="0" marL="457200" rtl="0" algn="l">
              <a:lnSpc>
                <a:spcPct val="136250"/>
              </a:lnSpc>
              <a:spcBef>
                <a:spcPts val="1200"/>
              </a:spcBef>
              <a:spcAft>
                <a:spcPts val="0"/>
              </a:spcAft>
              <a:buSzPts val="852"/>
              <a:buNone/>
            </a:pPr>
            <a:r>
              <a:t/>
            </a:r>
            <a:endParaRPr sz="1330">
              <a:solidFill>
                <a:srgbClr val="333333"/>
              </a:solidFill>
              <a:highlight>
                <a:srgbClr val="FFFFFF"/>
              </a:highlight>
              <a:latin typeface="Roboto"/>
              <a:ea typeface="Roboto"/>
              <a:cs typeface="Roboto"/>
              <a:sym typeface="Roboto"/>
            </a:endParaRPr>
          </a:p>
          <a:p>
            <a:pPr indent="0" lvl="0" marL="0" rtl="0" algn="l">
              <a:lnSpc>
                <a:spcPct val="95000"/>
              </a:lnSpc>
              <a:spcBef>
                <a:spcPts val="1200"/>
              </a:spcBef>
              <a:spcAft>
                <a:spcPts val="1200"/>
              </a:spcAft>
              <a:buSzPts val="852"/>
              <a:buNone/>
            </a:pPr>
            <a:r>
              <a:t/>
            </a:r>
            <a:endParaRPr sz="1795"/>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5" name="Google Shape;415;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95000"/>
              </a:lnSpc>
              <a:spcBef>
                <a:spcPts val="1200"/>
              </a:spcBef>
              <a:spcAft>
                <a:spcPts val="0"/>
              </a:spcAft>
              <a:buClr>
                <a:schemeClr val="dk1"/>
              </a:buClr>
              <a:buSzPts val="852"/>
              <a:buFont typeface="Arial"/>
              <a:buNone/>
            </a:pPr>
            <a:r>
              <a:t/>
            </a:r>
            <a:endParaRPr sz="1230">
              <a:solidFill>
                <a:srgbClr val="333333"/>
              </a:solidFill>
              <a:highlight>
                <a:srgbClr val="FFFFFF"/>
              </a:highlight>
              <a:latin typeface="Roboto"/>
              <a:ea typeface="Roboto"/>
              <a:cs typeface="Roboto"/>
              <a:sym typeface="Roboto"/>
            </a:endParaRPr>
          </a:p>
          <a:p>
            <a:pPr indent="0" lvl="0" marL="0" rtl="0" algn="just">
              <a:lnSpc>
                <a:spcPct val="110000"/>
              </a:lnSpc>
              <a:spcBef>
                <a:spcPts val="1400"/>
              </a:spcBef>
              <a:spcAft>
                <a:spcPts val="0"/>
              </a:spcAft>
              <a:buClr>
                <a:schemeClr val="dk1"/>
              </a:buClr>
              <a:buSzPts val="852"/>
              <a:buFont typeface="Arial"/>
              <a:buNone/>
            </a:pPr>
            <a:r>
              <a:rPr b="1" lang="en" sz="1540">
                <a:solidFill>
                  <a:srgbClr val="610B4B"/>
                </a:solidFill>
                <a:highlight>
                  <a:srgbClr val="FFFFFF"/>
                </a:highlight>
              </a:rPr>
              <a:t>MVC Architecture</a:t>
            </a:r>
            <a:endParaRPr b="1" sz="1540">
              <a:solidFill>
                <a:srgbClr val="610B4B"/>
              </a:solidFill>
              <a:highlight>
                <a:srgbClr val="FFFFFF"/>
              </a:highlight>
            </a:endParaRPr>
          </a:p>
          <a:p>
            <a:pPr indent="0" lvl="0" marL="0" rtl="0" algn="just">
              <a:lnSpc>
                <a:spcPct val="95000"/>
              </a:lnSpc>
              <a:spcBef>
                <a:spcPts val="1200"/>
              </a:spcBef>
              <a:spcAft>
                <a:spcPts val="0"/>
              </a:spcAft>
              <a:buClr>
                <a:schemeClr val="dk1"/>
              </a:buClr>
              <a:buSzPts val="852"/>
              <a:buFont typeface="Arial"/>
              <a:buNone/>
            </a:pPr>
            <a:r>
              <a:rPr lang="en" sz="1230">
                <a:solidFill>
                  <a:srgbClr val="333333"/>
                </a:solidFill>
                <a:highlight>
                  <a:srgbClr val="FFFFFF"/>
                </a:highlight>
                <a:latin typeface="Roboto"/>
                <a:ea typeface="Roboto"/>
                <a:cs typeface="Roboto"/>
                <a:sym typeface="Roboto"/>
              </a:rPr>
              <a:t>The MVC architecture contains the three components. These are:</a:t>
            </a:r>
            <a:endParaRPr sz="1230">
              <a:solidFill>
                <a:srgbClr val="333333"/>
              </a:solidFill>
              <a:highlight>
                <a:srgbClr val="FFFFFF"/>
              </a:highlight>
              <a:latin typeface="Roboto"/>
              <a:ea typeface="Roboto"/>
              <a:cs typeface="Roboto"/>
              <a:sym typeface="Roboto"/>
            </a:endParaRPr>
          </a:p>
          <a:p>
            <a:pPr indent="-306705" lvl="0" marL="457200" marR="25400" rtl="0" algn="just">
              <a:lnSpc>
                <a:spcPct val="136250"/>
              </a:lnSpc>
              <a:spcBef>
                <a:spcPts val="1500"/>
              </a:spcBef>
              <a:spcAft>
                <a:spcPts val="0"/>
              </a:spcAft>
              <a:buClr>
                <a:schemeClr val="dk1"/>
              </a:buClr>
              <a:buSzPts val="1230"/>
              <a:buFont typeface="Roboto"/>
              <a:buChar char="●"/>
            </a:pPr>
            <a:r>
              <a:rPr b="1" lang="en" sz="1230">
                <a:solidFill>
                  <a:schemeClr val="dk1"/>
                </a:solidFill>
                <a:highlight>
                  <a:srgbClr val="FFFFFF"/>
                </a:highlight>
                <a:latin typeface="Roboto"/>
                <a:ea typeface="Roboto"/>
                <a:cs typeface="Roboto"/>
                <a:sym typeface="Roboto"/>
              </a:rPr>
              <a:t>Model:</a:t>
            </a:r>
            <a:r>
              <a:rPr lang="en" sz="1230">
                <a:solidFill>
                  <a:schemeClr val="dk1"/>
                </a:solidFill>
                <a:highlight>
                  <a:srgbClr val="FFFFFF"/>
                </a:highlight>
                <a:latin typeface="Roboto"/>
                <a:ea typeface="Roboto"/>
                <a:cs typeface="Roboto"/>
                <a:sym typeface="Roboto"/>
              </a:rPr>
              <a:t> The model contains only the pure application data, it contains no logic describing how to present the data to a user.  It is responsible for maintaining the behavior and data of an application. The Model component corresponds to all the data-related logic that the user works with. This can represent either the data that is being transferred between the View and Controller components or any other business logic-related data. For example, a Customer object will retrieve the customer information from the database, manipulate it and update it data back to the database or use it to render data.</a:t>
            </a:r>
            <a:endParaRPr sz="123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1" name="Google Shape;421;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06705" lvl="0" marL="457200" marR="25400" rtl="0" algn="l">
              <a:lnSpc>
                <a:spcPct val="136250"/>
              </a:lnSpc>
              <a:spcBef>
                <a:spcPts val="1500"/>
              </a:spcBef>
              <a:spcAft>
                <a:spcPts val="0"/>
              </a:spcAft>
              <a:buClr>
                <a:schemeClr val="dk1"/>
              </a:buClr>
              <a:buSzPts val="1230"/>
              <a:buFont typeface="Roboto"/>
              <a:buChar char="●"/>
            </a:pPr>
            <a:r>
              <a:rPr b="1" lang="en" sz="1230">
                <a:solidFill>
                  <a:schemeClr val="dk1"/>
                </a:solidFill>
                <a:highlight>
                  <a:schemeClr val="lt1"/>
                </a:highlight>
                <a:latin typeface="Roboto"/>
                <a:ea typeface="Roboto"/>
                <a:cs typeface="Roboto"/>
                <a:sym typeface="Roboto"/>
              </a:rPr>
              <a:t>View:</a:t>
            </a:r>
            <a:r>
              <a:rPr lang="en" sz="1230">
                <a:solidFill>
                  <a:schemeClr val="dk1"/>
                </a:solidFill>
                <a:highlight>
                  <a:schemeClr val="lt1"/>
                </a:highlight>
                <a:latin typeface="Roboto"/>
                <a:ea typeface="Roboto"/>
                <a:cs typeface="Roboto"/>
                <a:sym typeface="Roboto"/>
              </a:rPr>
              <a:t> It is used to display the model in the user interface.</a:t>
            </a:r>
            <a:endParaRPr sz="1230">
              <a:solidFill>
                <a:schemeClr val="dk1"/>
              </a:solidFill>
              <a:highlight>
                <a:schemeClr val="lt1"/>
              </a:highlight>
              <a:latin typeface="Roboto"/>
              <a:ea typeface="Roboto"/>
              <a:cs typeface="Roboto"/>
              <a:sym typeface="Roboto"/>
            </a:endParaRPr>
          </a:p>
          <a:p>
            <a:pPr indent="0" lvl="0" marL="0" marR="25400" rtl="0" algn="l">
              <a:lnSpc>
                <a:spcPct val="136250"/>
              </a:lnSpc>
              <a:spcBef>
                <a:spcPts val="1500"/>
              </a:spcBef>
              <a:spcAft>
                <a:spcPts val="0"/>
              </a:spcAft>
              <a:buNone/>
            </a:pPr>
            <a:r>
              <a:rPr lang="en" sz="1230">
                <a:solidFill>
                  <a:schemeClr val="dk1"/>
                </a:solidFill>
                <a:highlight>
                  <a:schemeClr val="lt1"/>
                </a:highlight>
                <a:latin typeface="Roboto"/>
                <a:ea typeface="Roboto"/>
                <a:cs typeface="Roboto"/>
                <a:sym typeface="Roboto"/>
              </a:rPr>
              <a:t>The View component is used for all the UI logic of the application. For example, the Customer view will include all the UI components such as text boxes, dropdowns, etc. that the final user interacts with.</a:t>
            </a:r>
            <a:endParaRPr sz="1230">
              <a:solidFill>
                <a:schemeClr val="dk1"/>
              </a:solidFill>
              <a:highlight>
                <a:schemeClr val="lt1"/>
              </a:highlight>
              <a:latin typeface="Roboto"/>
              <a:ea typeface="Roboto"/>
              <a:cs typeface="Roboto"/>
              <a:sym typeface="Roboto"/>
            </a:endParaRPr>
          </a:p>
          <a:p>
            <a:pPr indent="0" lvl="0" marL="457200" marR="25400" rtl="0" algn="l">
              <a:lnSpc>
                <a:spcPct val="136250"/>
              </a:lnSpc>
              <a:spcBef>
                <a:spcPts val="1500"/>
              </a:spcBef>
              <a:spcAft>
                <a:spcPts val="0"/>
              </a:spcAft>
              <a:buNone/>
            </a:pPr>
            <a:r>
              <a:t/>
            </a:r>
            <a:endParaRPr sz="1230">
              <a:solidFill>
                <a:schemeClr val="dk1"/>
              </a:solidFill>
              <a:highlight>
                <a:schemeClr val="lt1"/>
              </a:highlight>
              <a:latin typeface="Roboto"/>
              <a:ea typeface="Roboto"/>
              <a:cs typeface="Roboto"/>
              <a:sym typeface="Roboto"/>
            </a:endParaRPr>
          </a:p>
          <a:p>
            <a:pPr indent="-306705" lvl="0" marL="457200" marR="25400" rtl="0" algn="just">
              <a:lnSpc>
                <a:spcPct val="136250"/>
              </a:lnSpc>
              <a:spcBef>
                <a:spcPts val="1500"/>
              </a:spcBef>
              <a:spcAft>
                <a:spcPts val="0"/>
              </a:spcAft>
              <a:buClr>
                <a:schemeClr val="dk1"/>
              </a:buClr>
              <a:buSzPts val="1230"/>
              <a:buFont typeface="Roboto"/>
              <a:buChar char="●"/>
            </a:pPr>
            <a:r>
              <a:rPr b="1" lang="en" sz="1230">
                <a:solidFill>
                  <a:schemeClr val="dk1"/>
                </a:solidFill>
                <a:highlight>
                  <a:schemeClr val="lt1"/>
                </a:highlight>
                <a:latin typeface="Roboto"/>
                <a:ea typeface="Roboto"/>
                <a:cs typeface="Roboto"/>
                <a:sym typeface="Roboto"/>
              </a:rPr>
              <a:t>Controller:</a:t>
            </a:r>
            <a:r>
              <a:rPr lang="en" sz="1230">
                <a:solidFill>
                  <a:schemeClr val="dk1"/>
                </a:solidFill>
                <a:highlight>
                  <a:schemeClr val="lt1"/>
                </a:highlight>
                <a:latin typeface="Roboto"/>
                <a:ea typeface="Roboto"/>
                <a:cs typeface="Roboto"/>
                <a:sym typeface="Roboto"/>
              </a:rPr>
              <a:t> It acts as an interface between the Model and the View components. It takes user input, manipulates the data(model) and causes the view to update. Controllers act as an interface between Model and View components to process all the business logic and incoming requests, manipulate data using the Model component and interact with the Views to render the final output. </a:t>
            </a:r>
            <a:endParaRPr sz="1230">
              <a:solidFill>
                <a:schemeClr val="dk1"/>
              </a:solidFill>
              <a:highlight>
                <a:schemeClr val="lt1"/>
              </a:highlight>
              <a:latin typeface="Roboto"/>
              <a:ea typeface="Roboto"/>
              <a:cs typeface="Roboto"/>
              <a:sym typeface="Roboto"/>
            </a:endParaRPr>
          </a:p>
          <a:p>
            <a:pPr indent="-306705" lvl="0" marL="457200" marR="25400" rtl="0" algn="just">
              <a:lnSpc>
                <a:spcPct val="136250"/>
              </a:lnSpc>
              <a:spcBef>
                <a:spcPts val="0"/>
              </a:spcBef>
              <a:spcAft>
                <a:spcPts val="0"/>
              </a:spcAft>
              <a:buClr>
                <a:schemeClr val="dk1"/>
              </a:buClr>
              <a:buSzPts val="1230"/>
              <a:buFont typeface="Roboto"/>
              <a:buChar char="●"/>
            </a:pPr>
            <a:r>
              <a:rPr lang="en" sz="1200">
                <a:solidFill>
                  <a:schemeClr val="dk1"/>
                </a:solidFill>
                <a:highlight>
                  <a:srgbClr val="FFFFFF"/>
                </a:highlight>
                <a:latin typeface="Nunito"/>
                <a:ea typeface="Nunito"/>
                <a:cs typeface="Nunito"/>
                <a:sym typeface="Nunito"/>
              </a:rPr>
              <a:t>For example, the Customer controller will handle all the interactions and inputs from the Customer View and update the database using the Customer Model. The same controller will be used to view the Customer data.</a:t>
            </a:r>
            <a:endParaRPr sz="1230">
              <a:solidFill>
                <a:schemeClr val="dk1"/>
              </a:solidFill>
              <a:highlight>
                <a:schemeClr val="lt1"/>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7" name="Google Shape;427;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8" name="Google Shape;428;p70"/>
          <p:cNvPicPr preferRelativeResize="0"/>
          <p:nvPr/>
        </p:nvPicPr>
        <p:blipFill>
          <a:blip r:embed="rId3">
            <a:alphaModFix/>
          </a:blip>
          <a:stretch>
            <a:fillRect/>
          </a:stretch>
        </p:blipFill>
        <p:spPr>
          <a:xfrm>
            <a:off x="397688" y="557025"/>
            <a:ext cx="3267075" cy="3657600"/>
          </a:xfrm>
          <a:prstGeom prst="rect">
            <a:avLst/>
          </a:prstGeom>
          <a:noFill/>
          <a:ln>
            <a:noFill/>
          </a:ln>
        </p:spPr>
      </p:pic>
      <p:pic>
        <p:nvPicPr>
          <p:cNvPr id="429" name="Google Shape;429;p70"/>
          <p:cNvPicPr preferRelativeResize="0"/>
          <p:nvPr/>
        </p:nvPicPr>
        <p:blipFill>
          <a:blip r:embed="rId4">
            <a:alphaModFix/>
          </a:blip>
          <a:stretch>
            <a:fillRect/>
          </a:stretch>
        </p:blipFill>
        <p:spPr>
          <a:xfrm>
            <a:off x="4449900" y="1092075"/>
            <a:ext cx="3962400" cy="19240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71"/>
          <p:cNvPicPr preferRelativeResize="0"/>
          <p:nvPr/>
        </p:nvPicPr>
        <p:blipFill>
          <a:blip r:embed="rId3">
            <a:alphaModFix/>
          </a:blip>
          <a:stretch>
            <a:fillRect/>
          </a:stretch>
        </p:blipFill>
        <p:spPr>
          <a:xfrm>
            <a:off x="1772350" y="0"/>
            <a:ext cx="57384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a:solidFill>
            <a:srgbClr val="D9EAD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Refs - </a:t>
            </a:r>
            <a:r>
              <a:rPr lang="en"/>
              <a:t>How to Create Refs?</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marR="0" rtl="0" algn="l">
              <a:lnSpc>
                <a:spcPct val="170000"/>
              </a:lnSpc>
              <a:spcBef>
                <a:spcPts val="2300"/>
              </a:spcBef>
              <a:spcAft>
                <a:spcPts val="0"/>
              </a:spcAft>
              <a:buClr>
                <a:schemeClr val="dk1"/>
              </a:buClr>
              <a:buSzPts val="1400"/>
              <a:buFont typeface="Roboto"/>
              <a:buChar char="●"/>
            </a:pPr>
            <a:r>
              <a:rPr lang="en" sz="1400">
                <a:solidFill>
                  <a:schemeClr val="dk1"/>
                </a:solidFill>
                <a:latin typeface="Roboto"/>
                <a:ea typeface="Roboto"/>
                <a:cs typeface="Roboto"/>
                <a:sym typeface="Roboto"/>
              </a:rPr>
              <a:t>In React, Refs can be created by using </a:t>
            </a:r>
            <a:r>
              <a:rPr b="1" lang="en" sz="1400">
                <a:solidFill>
                  <a:schemeClr val="dk1"/>
                </a:solidFill>
                <a:latin typeface="Roboto"/>
                <a:ea typeface="Roboto"/>
                <a:cs typeface="Roboto"/>
                <a:sym typeface="Roboto"/>
              </a:rPr>
              <a:t>React.createRef().</a:t>
            </a:r>
            <a:r>
              <a:rPr lang="en" sz="1400">
                <a:solidFill>
                  <a:schemeClr val="dk1"/>
                </a:solidFill>
                <a:latin typeface="Roboto"/>
                <a:ea typeface="Roboto"/>
                <a:cs typeface="Roboto"/>
                <a:sym typeface="Roboto"/>
              </a:rPr>
              <a:t> It can be assigned to React elements via the ref attribute. </a:t>
            </a:r>
            <a:endParaRPr sz="1400">
              <a:solidFill>
                <a:schemeClr val="dk1"/>
              </a:solidFill>
              <a:latin typeface="Roboto"/>
              <a:ea typeface="Roboto"/>
              <a:cs typeface="Roboto"/>
              <a:sym typeface="Roboto"/>
            </a:endParaRPr>
          </a:p>
          <a:p>
            <a:pPr indent="-317500" lvl="0" marL="457200" marR="0" rtl="0" algn="l">
              <a:lnSpc>
                <a:spcPct val="17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Refs are created using React.createRef() and attached to React elements via the ref attribute. W</a:t>
            </a:r>
            <a:r>
              <a:rPr lang="en" sz="1400">
                <a:solidFill>
                  <a:schemeClr val="dk1"/>
                </a:solidFill>
                <a:latin typeface="Roboto"/>
                <a:ea typeface="Roboto"/>
                <a:cs typeface="Roboto"/>
                <a:sym typeface="Roboto"/>
              </a:rPr>
              <a:t>hen a component is constructed, </a:t>
            </a:r>
            <a:r>
              <a:rPr lang="en" sz="1400">
                <a:solidFill>
                  <a:schemeClr val="dk1"/>
                </a:solidFill>
                <a:latin typeface="Roboto"/>
                <a:ea typeface="Roboto"/>
                <a:cs typeface="Roboto"/>
                <a:sym typeface="Roboto"/>
              </a:rPr>
              <a:t>Refs are assigned to an instance property and  they are  referenced throughout the component.</a:t>
            </a:r>
            <a:endParaRPr sz="1400">
              <a:solidFill>
                <a:schemeClr val="dk1"/>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2"/>
          <p:cNvSpPr txBox="1"/>
          <p:nvPr>
            <p:ph type="title"/>
          </p:nvPr>
        </p:nvSpPr>
        <p:spPr>
          <a:xfrm>
            <a:off x="311700" y="445025"/>
            <a:ext cx="8520600" cy="572700"/>
          </a:xfrm>
          <a:prstGeom prst="rect">
            <a:avLst/>
          </a:prstGeom>
          <a:solidFill>
            <a:srgbClr val="D0E0E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a:t>
            </a:r>
            <a:r>
              <a:rPr lang="en"/>
              <a:t>dvantages of MVC</a:t>
            </a:r>
            <a:endParaRPr/>
          </a:p>
        </p:txBody>
      </p:sp>
      <p:sp>
        <p:nvSpPr>
          <p:cNvPr id="440" name="Google Shape;440;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Multiple developers can work simultaneously on the model, controller and views. </a:t>
            </a:r>
            <a:endParaRPr/>
          </a:p>
          <a:p>
            <a:pPr indent="-342900" lvl="0" marL="457200" rtl="0" algn="l">
              <a:spcBef>
                <a:spcPts val="0"/>
              </a:spcBef>
              <a:spcAft>
                <a:spcPts val="0"/>
              </a:spcAft>
              <a:buSzPts val="1800"/>
              <a:buChar char="●"/>
            </a:pPr>
            <a:r>
              <a:rPr lang="en"/>
              <a:t>MVC enables logical grouping of related actions on a controller together. The views for a specific model are also grouped together. </a:t>
            </a:r>
            <a:endParaRPr/>
          </a:p>
          <a:p>
            <a:pPr indent="-342900" lvl="0" marL="457200" rtl="0" algn="l">
              <a:spcBef>
                <a:spcPts val="0"/>
              </a:spcBef>
              <a:spcAft>
                <a:spcPts val="0"/>
              </a:spcAft>
              <a:buSzPts val="1800"/>
              <a:buChar char="●"/>
            </a:pPr>
            <a:r>
              <a:rPr lang="en"/>
              <a:t>Models can have multiple views.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ph type="title"/>
          </p:nvPr>
        </p:nvSpPr>
        <p:spPr>
          <a:xfrm>
            <a:off x="311700" y="445025"/>
            <a:ext cx="8520600" cy="572700"/>
          </a:xfrm>
          <a:prstGeom prst="rect">
            <a:avLst/>
          </a:prstGeom>
          <a:solidFill>
            <a:srgbClr val="D0E0E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Disa</a:t>
            </a:r>
            <a:r>
              <a:rPr lang="en"/>
              <a:t>dvantages of MVC</a:t>
            </a:r>
            <a:endParaRPr/>
          </a:p>
        </p:txBody>
      </p:sp>
      <p:sp>
        <p:nvSpPr>
          <p:cNvPr id="446" name="Google Shape;446;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framework navigation can be complex because it introduces new layer of abstraction and requires users to adapt to the decomposition criteria of MVC</a:t>
            </a:r>
            <a:endParaRPr/>
          </a:p>
          <a:p>
            <a:pPr indent="-342900" lvl="0" marL="457200" rtl="0" algn="l">
              <a:spcBef>
                <a:spcPts val="0"/>
              </a:spcBef>
              <a:spcAft>
                <a:spcPts val="0"/>
              </a:spcAft>
              <a:buSzPts val="1800"/>
              <a:buChar char="●"/>
            </a:pPr>
            <a:r>
              <a:rPr lang="en"/>
              <a:t>Knowledge on multiple technologies becomes the norm. Developers using MVC need to be skilled in multiple technologies</a:t>
            </a:r>
            <a:r>
              <a:rPr lang="en"/>
              <a:t>.</a:t>
            </a:r>
            <a:endParaRPr/>
          </a:p>
          <a:p>
            <a:pPr indent="-342900" lvl="0" marL="457200" rtl="0" algn="l">
              <a:spcBef>
                <a:spcPts val="0"/>
              </a:spcBef>
              <a:spcAft>
                <a:spcPts val="0"/>
              </a:spcAft>
              <a:buSzPts val="1800"/>
              <a:buChar char="●"/>
            </a:pPr>
            <a:r>
              <a:rPr lang="en"/>
              <a:t>Note:- BUT MVC is an Object-oriented programming (OOP) pattern and React isn’t an Object-oriented library, it’s a functional programming (FP) library. React has been described as the “V” in MVC. For this “V” React has introduced Flux architecture.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MVC</a:t>
            </a:r>
            <a:endParaRPr/>
          </a:p>
        </p:txBody>
      </p:sp>
      <p:sp>
        <p:nvSpPr>
          <p:cNvPr id="452" name="Google Shape;452;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3" name="Google Shape;453;p74"/>
          <p:cNvPicPr preferRelativeResize="0"/>
          <p:nvPr/>
        </p:nvPicPr>
        <p:blipFill>
          <a:blip r:embed="rId3">
            <a:alphaModFix/>
          </a:blip>
          <a:stretch>
            <a:fillRect/>
          </a:stretch>
        </p:blipFill>
        <p:spPr>
          <a:xfrm>
            <a:off x="223100" y="74375"/>
            <a:ext cx="8520600"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9" name="Google Shape;459;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0" name="Google Shape;460;p75"/>
          <p:cNvPicPr preferRelativeResize="0"/>
          <p:nvPr/>
        </p:nvPicPr>
        <p:blipFill>
          <a:blip r:embed="rId3">
            <a:alphaModFix/>
          </a:blip>
          <a:stretch>
            <a:fillRect/>
          </a:stretch>
        </p:blipFill>
        <p:spPr>
          <a:xfrm>
            <a:off x="311700" y="1166800"/>
            <a:ext cx="8520600" cy="32950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6" name="Google Shape;466;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202124"/>
                </a:solidFill>
                <a:highlight>
                  <a:srgbClr val="FFFFFF"/>
                </a:highlight>
              </a:rPr>
              <a:t>Application Data means </a:t>
            </a:r>
            <a:r>
              <a:rPr b="1" lang="en" sz="1200">
                <a:solidFill>
                  <a:srgbClr val="202124"/>
                </a:solidFill>
                <a:highlight>
                  <a:srgbClr val="FFFFFF"/>
                </a:highlight>
              </a:rPr>
              <a:t>a set of instructions which causes a computer system to perform a function</a:t>
            </a:r>
            <a:r>
              <a:rPr lang="en" sz="1200">
                <a:solidFill>
                  <a:srgbClr val="202124"/>
                </a:solidFill>
                <a:highlight>
                  <a:srgbClr val="FFFFFF"/>
                </a:highlight>
              </a:rPr>
              <a:t> when executed on the computer;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2" name="Google Shape;472;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3" name="Google Shape;473;p77"/>
          <p:cNvPicPr preferRelativeResize="0"/>
          <p:nvPr/>
        </p:nvPicPr>
        <p:blipFill>
          <a:blip r:embed="rId3">
            <a:alphaModFix/>
          </a:blip>
          <a:stretch>
            <a:fillRect/>
          </a:stretch>
        </p:blipFill>
        <p:spPr>
          <a:xfrm>
            <a:off x="311700" y="1152475"/>
            <a:ext cx="8520600" cy="28631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8"/>
          <p:cNvSpPr txBox="1"/>
          <p:nvPr>
            <p:ph type="title"/>
          </p:nvPr>
        </p:nvSpPr>
        <p:spPr>
          <a:xfrm>
            <a:off x="311700" y="158050"/>
            <a:ext cx="8520600" cy="859800"/>
          </a:xfrm>
          <a:prstGeom prst="rect">
            <a:avLst/>
          </a:prstGeom>
          <a:solidFill>
            <a:srgbClr val="D0E0E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 Flux - </a:t>
            </a:r>
            <a:endParaRPr/>
          </a:p>
          <a:p>
            <a:pPr indent="0" lvl="0" marL="0" rtl="0" algn="l">
              <a:spcBef>
                <a:spcPts val="0"/>
              </a:spcBef>
              <a:spcAft>
                <a:spcPts val="0"/>
              </a:spcAft>
              <a:buNone/>
            </a:pPr>
            <a:r>
              <a:rPr lang="en" sz="2400"/>
              <a:t>Explain React Flux  or Explain architecture of Flux in detail.  </a:t>
            </a:r>
            <a:endParaRPr sz="2400"/>
          </a:p>
          <a:p>
            <a:pPr indent="0" lvl="0" marL="0" rtl="0" algn="l">
              <a:spcBef>
                <a:spcPts val="0"/>
              </a:spcBef>
              <a:spcAft>
                <a:spcPts val="0"/>
              </a:spcAft>
              <a:buNone/>
            </a:pPr>
            <a:r>
              <a:t/>
            </a:r>
            <a:endParaRPr/>
          </a:p>
        </p:txBody>
      </p:sp>
      <p:sp>
        <p:nvSpPr>
          <p:cNvPr id="479" name="Google Shape;479;p78"/>
          <p:cNvSpPr txBox="1"/>
          <p:nvPr>
            <p:ph idx="1" type="body"/>
          </p:nvPr>
        </p:nvSpPr>
        <p:spPr>
          <a:xfrm>
            <a:off x="311700" y="1537300"/>
            <a:ext cx="8520600" cy="3031500"/>
          </a:xfrm>
          <a:prstGeom prst="rect">
            <a:avLst/>
          </a:prstGeom>
        </p:spPr>
        <p:txBody>
          <a:bodyPr anchorCtr="0" anchor="t" bIns="91425" lIns="91425" spcFirstLastPara="1" rIns="91425" wrap="square" tIns="91425">
            <a:normAutofit lnSpcReduction="10000"/>
          </a:bodyPr>
          <a:lstStyle/>
          <a:p>
            <a:pPr indent="-304800" lvl="0" marL="457200" rtl="0" algn="just">
              <a:spcBef>
                <a:spcPts val="120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Flux is an application architecture that Facebook uses internally for building the client-side web application with React. It is not a library nor a framework. </a:t>
            </a:r>
            <a:endParaRPr sz="1200">
              <a:solidFill>
                <a:srgbClr val="333333"/>
              </a:solidFill>
              <a:highlight>
                <a:srgbClr val="FFFFFF"/>
              </a:highlight>
              <a:latin typeface="Roboto"/>
              <a:ea typeface="Roboto"/>
              <a:cs typeface="Roboto"/>
              <a:sym typeface="Roboto"/>
            </a:endParaRPr>
          </a:p>
          <a:p>
            <a:pPr indent="0" lvl="0" marL="457200" rtl="0" algn="just">
              <a:spcBef>
                <a:spcPts val="1200"/>
              </a:spcBef>
              <a:spcAft>
                <a:spcPts val="0"/>
              </a:spcAft>
              <a:buNone/>
            </a:pPr>
            <a:r>
              <a:t/>
            </a:r>
            <a:endParaRPr sz="1200">
              <a:solidFill>
                <a:srgbClr val="333333"/>
              </a:solidFill>
              <a:highlight>
                <a:srgbClr val="FFFFFF"/>
              </a:highlight>
              <a:latin typeface="Roboto"/>
              <a:ea typeface="Roboto"/>
              <a:cs typeface="Roboto"/>
              <a:sym typeface="Roboto"/>
            </a:endParaRPr>
          </a:p>
          <a:p>
            <a:pPr indent="-304800" lvl="0" marL="457200" rtl="0" algn="just">
              <a:spcBef>
                <a:spcPts val="120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It is neither a library nor a framework. It is a kind of architecture that complements React as view and follows the concept of Unidirectional Data Flow model. </a:t>
            </a:r>
            <a:endParaRPr sz="1200">
              <a:solidFill>
                <a:srgbClr val="333333"/>
              </a:solidFill>
              <a:highlight>
                <a:srgbClr val="FFFFFF"/>
              </a:highlight>
              <a:latin typeface="Roboto"/>
              <a:ea typeface="Roboto"/>
              <a:cs typeface="Roboto"/>
              <a:sym typeface="Roboto"/>
            </a:endParaRPr>
          </a:p>
          <a:p>
            <a:pPr indent="0" lvl="0" marL="457200" rtl="0" algn="just">
              <a:spcBef>
                <a:spcPts val="1200"/>
              </a:spcBef>
              <a:spcAft>
                <a:spcPts val="0"/>
              </a:spcAft>
              <a:buNone/>
            </a:pPr>
            <a:r>
              <a:t/>
            </a:r>
            <a:endParaRPr sz="1200">
              <a:solidFill>
                <a:srgbClr val="333333"/>
              </a:solidFill>
              <a:highlight>
                <a:srgbClr val="FFFFFF"/>
              </a:highlight>
              <a:latin typeface="Roboto"/>
              <a:ea typeface="Roboto"/>
              <a:cs typeface="Roboto"/>
              <a:sym typeface="Roboto"/>
            </a:endParaRPr>
          </a:p>
          <a:p>
            <a:pPr indent="-304800" lvl="0" marL="457200" rtl="0" algn="just">
              <a:spcBef>
                <a:spcPts val="120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It is useful when the project has dynamic data, and we need to keep the data updated in an effective manner. It reduces the runtime errors.</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5" name="Google Shape;485;p79"/>
          <p:cNvSpPr txBox="1"/>
          <p:nvPr>
            <p:ph idx="1" type="body"/>
          </p:nvPr>
        </p:nvSpPr>
        <p:spPr>
          <a:xfrm>
            <a:off x="311700" y="1152475"/>
            <a:ext cx="8520600" cy="3416400"/>
          </a:xfrm>
          <a:prstGeom prst="rect">
            <a:avLst/>
          </a:prstGeom>
          <a:solidFill>
            <a:srgbClr val="FFFFFF"/>
          </a:solidFill>
        </p:spPr>
        <p:txBody>
          <a:bodyPr anchorCtr="0" anchor="t" bIns="91425" lIns="91425" spcFirstLastPara="1" rIns="91425" wrap="square" tIns="91425">
            <a:normAutofit/>
          </a:bodyPr>
          <a:lstStyle/>
          <a:p>
            <a:pPr indent="0" lvl="0" marL="0" rtl="0" algn="l">
              <a:spcBef>
                <a:spcPts val="0"/>
              </a:spcBef>
              <a:spcAft>
                <a:spcPts val="0"/>
              </a:spcAft>
              <a:buNone/>
            </a:pPr>
            <a:r>
              <a:rPr lang="en"/>
              <a:t>When we are talking about flux we need to imaging about facebook, where we are interacting with fb, storing all the images etc.and now many things are coming up in different manner like you can have your photo in this manner, or show your photo with frames all this is because of Flux.</a:t>
            </a:r>
            <a:endParaRPr/>
          </a:p>
          <a:p>
            <a:pPr indent="0" lvl="0" marL="0" rtl="0" algn="l">
              <a:spcBef>
                <a:spcPts val="1200"/>
              </a:spcBef>
              <a:spcAft>
                <a:spcPts val="1200"/>
              </a:spcAft>
              <a:buNone/>
            </a:pPr>
            <a:r>
              <a:rPr lang="en"/>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91" name="Google Shape;491;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2" name="Google Shape;492;p80"/>
          <p:cNvPicPr preferRelativeResize="0"/>
          <p:nvPr/>
        </p:nvPicPr>
        <p:blipFill>
          <a:blip r:embed="rId3">
            <a:alphaModFix/>
          </a:blip>
          <a:stretch>
            <a:fillRect/>
          </a:stretch>
        </p:blipFill>
        <p:spPr>
          <a:xfrm>
            <a:off x="971550" y="309563"/>
            <a:ext cx="7200900" cy="45243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https://facebook.github.io/flux/docs/overview</a:t>
            </a:r>
            <a:endParaRPr sz="1800"/>
          </a:p>
          <a:p>
            <a:pPr indent="0" lvl="0" marL="0" rtl="0" algn="l">
              <a:spcBef>
                <a:spcPts val="0"/>
              </a:spcBef>
              <a:spcAft>
                <a:spcPts val="0"/>
              </a:spcAft>
              <a:buNone/>
            </a:pPr>
            <a:r>
              <a:rPr lang="en" sz="1800" u="sng">
                <a:solidFill>
                  <a:schemeClr val="hlink"/>
                </a:solidFill>
                <a:hlinkClick r:id="rId4"/>
              </a:rPr>
              <a:t>https://facebook.github.io/flux/docs/in-depth-overview</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498" name="Google Shape;498;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2400"/>
              </a:spcBef>
              <a:spcAft>
                <a:spcPts val="0"/>
              </a:spcAft>
              <a:buClr>
                <a:schemeClr val="dk1"/>
              </a:buClr>
              <a:buSzPts val="1100"/>
              <a:buFont typeface="Arial"/>
              <a:buNone/>
            </a:pPr>
            <a:r>
              <a:rPr b="1" lang="en" sz="2300">
                <a:solidFill>
                  <a:srgbClr val="1C1E21"/>
                </a:solidFill>
                <a:latin typeface="Roboto"/>
                <a:ea typeface="Roboto"/>
                <a:cs typeface="Roboto"/>
                <a:sym typeface="Roboto"/>
              </a:rPr>
              <a:t>In-Depth Overview of Flux and it’s component.</a:t>
            </a:r>
            <a:endParaRPr b="1" sz="2300">
              <a:solidFill>
                <a:srgbClr val="1C1E21"/>
              </a:solidFill>
              <a:latin typeface="Roboto"/>
              <a:ea typeface="Roboto"/>
              <a:cs typeface="Roboto"/>
              <a:sym typeface="Roboto"/>
            </a:endParaRPr>
          </a:p>
          <a:p>
            <a:pPr indent="0" lvl="0" marL="0" rtl="0" algn="l">
              <a:spcBef>
                <a:spcPts val="600"/>
              </a:spcBef>
              <a:spcAft>
                <a:spcPts val="120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6250"/>
              </a:lnSpc>
              <a:spcBef>
                <a:spcPts val="300"/>
              </a:spcBef>
              <a:spcAft>
                <a:spcPts val="0"/>
              </a:spcAft>
              <a:buNone/>
            </a:pPr>
            <a:r>
              <a:rPr b="1" lang="en" sz="2000">
                <a:solidFill>
                  <a:srgbClr val="006699"/>
                </a:solidFill>
                <a:latin typeface="Roboto"/>
                <a:ea typeface="Roboto"/>
                <a:cs typeface="Roboto"/>
                <a:sym typeface="Roboto"/>
              </a:rPr>
              <a:t>class</a:t>
            </a:r>
            <a:r>
              <a:rPr lang="en" sz="2000">
                <a:solidFill>
                  <a:schemeClr val="dk1"/>
                </a:solidFill>
                <a:latin typeface="Roboto"/>
                <a:ea typeface="Roboto"/>
                <a:cs typeface="Roboto"/>
                <a:sym typeface="Roboto"/>
              </a:rPr>
              <a:t> MyComponent </a:t>
            </a:r>
            <a:r>
              <a:rPr b="1" lang="en" sz="2000">
                <a:solidFill>
                  <a:srgbClr val="006699"/>
                </a:solidFill>
                <a:latin typeface="Roboto"/>
                <a:ea typeface="Roboto"/>
                <a:cs typeface="Roboto"/>
                <a:sym typeface="Roboto"/>
              </a:rPr>
              <a:t>extends</a:t>
            </a:r>
            <a:r>
              <a:rPr lang="en" sz="2000">
                <a:solidFill>
                  <a:schemeClr val="dk1"/>
                </a:solidFill>
                <a:latin typeface="Roboto"/>
                <a:ea typeface="Roboto"/>
                <a:cs typeface="Roboto"/>
                <a:sym typeface="Roboto"/>
              </a:rPr>
              <a:t> React.Component {  </a:t>
            </a:r>
            <a:endParaRPr sz="2000">
              <a:solidFill>
                <a:schemeClr val="dk1"/>
              </a:solidFill>
              <a:latin typeface="Roboto"/>
              <a:ea typeface="Roboto"/>
              <a:cs typeface="Roboto"/>
              <a:sym typeface="Roboto"/>
            </a:endParaRPr>
          </a:p>
          <a:p>
            <a:pPr indent="0" lvl="0" marL="0" rtl="0" algn="l">
              <a:lnSpc>
                <a:spcPct val="136250"/>
              </a:lnSpc>
              <a:spcBef>
                <a:spcPts val="300"/>
              </a:spcBef>
              <a:spcAft>
                <a:spcPts val="0"/>
              </a:spcAft>
              <a:buNone/>
            </a:pPr>
            <a:r>
              <a:rPr lang="en" sz="2000">
                <a:solidFill>
                  <a:schemeClr val="dk1"/>
                </a:solidFill>
                <a:latin typeface="Roboto"/>
                <a:ea typeface="Roboto"/>
                <a:cs typeface="Roboto"/>
                <a:sym typeface="Roboto"/>
              </a:rPr>
              <a:t>  constructor(props) {  </a:t>
            </a:r>
            <a:endParaRPr sz="2000">
              <a:solidFill>
                <a:schemeClr val="dk1"/>
              </a:solidFill>
              <a:latin typeface="Roboto"/>
              <a:ea typeface="Roboto"/>
              <a:cs typeface="Roboto"/>
              <a:sym typeface="Roboto"/>
            </a:endParaRPr>
          </a:p>
          <a:p>
            <a:pPr indent="0" lvl="0" marL="0" rtl="0" algn="l">
              <a:lnSpc>
                <a:spcPct val="136250"/>
              </a:lnSpc>
              <a:spcBef>
                <a:spcPts val="300"/>
              </a:spcBef>
              <a:spcAft>
                <a:spcPts val="0"/>
              </a:spcAft>
              <a:buNone/>
            </a:pPr>
            <a:r>
              <a:rPr lang="en" sz="2000">
                <a:solidFill>
                  <a:schemeClr val="dk1"/>
                </a:solidFill>
                <a:latin typeface="Roboto"/>
                <a:ea typeface="Roboto"/>
                <a:cs typeface="Roboto"/>
                <a:sym typeface="Roboto"/>
              </a:rPr>
              <a:t>    </a:t>
            </a:r>
            <a:r>
              <a:rPr b="1" lang="en" sz="2000">
                <a:solidFill>
                  <a:srgbClr val="006699"/>
                </a:solidFill>
                <a:latin typeface="Roboto"/>
                <a:ea typeface="Roboto"/>
                <a:cs typeface="Roboto"/>
                <a:sym typeface="Roboto"/>
              </a:rPr>
              <a:t>super</a:t>
            </a:r>
            <a:r>
              <a:rPr lang="en" sz="2000">
                <a:solidFill>
                  <a:schemeClr val="dk1"/>
                </a:solidFill>
                <a:latin typeface="Roboto"/>
                <a:ea typeface="Roboto"/>
                <a:cs typeface="Roboto"/>
                <a:sym typeface="Roboto"/>
              </a:rPr>
              <a:t>(props);  </a:t>
            </a:r>
            <a:endParaRPr sz="2000">
              <a:solidFill>
                <a:schemeClr val="dk1"/>
              </a:solidFill>
              <a:latin typeface="Roboto"/>
              <a:ea typeface="Roboto"/>
              <a:cs typeface="Roboto"/>
              <a:sym typeface="Roboto"/>
            </a:endParaRPr>
          </a:p>
          <a:p>
            <a:pPr indent="0" lvl="0" marL="0" rtl="0" algn="l">
              <a:lnSpc>
                <a:spcPct val="136250"/>
              </a:lnSpc>
              <a:spcBef>
                <a:spcPts val="300"/>
              </a:spcBef>
              <a:spcAft>
                <a:spcPts val="0"/>
              </a:spcAft>
              <a:buNone/>
            </a:pPr>
            <a:r>
              <a:rPr lang="en" sz="2000">
                <a:solidFill>
                  <a:schemeClr val="dk1"/>
                </a:solidFill>
                <a:latin typeface="Roboto"/>
                <a:ea typeface="Roboto"/>
                <a:cs typeface="Roboto"/>
                <a:sym typeface="Roboto"/>
              </a:rPr>
              <a:t>    </a:t>
            </a:r>
            <a:r>
              <a:rPr b="1" lang="en" sz="2000">
                <a:solidFill>
                  <a:srgbClr val="006699"/>
                </a:solidFill>
                <a:latin typeface="Roboto"/>
                <a:ea typeface="Roboto"/>
                <a:cs typeface="Roboto"/>
                <a:sym typeface="Roboto"/>
              </a:rPr>
              <a:t>this</a:t>
            </a:r>
            <a:r>
              <a:rPr lang="en" sz="2000">
                <a:solidFill>
                  <a:schemeClr val="dk1"/>
                </a:solidFill>
                <a:latin typeface="Roboto"/>
                <a:ea typeface="Roboto"/>
                <a:cs typeface="Roboto"/>
                <a:sym typeface="Roboto"/>
              </a:rPr>
              <a:t>.callRef = React.createRef();  </a:t>
            </a:r>
            <a:endParaRPr sz="2000">
              <a:solidFill>
                <a:schemeClr val="dk1"/>
              </a:solidFill>
              <a:latin typeface="Roboto"/>
              <a:ea typeface="Roboto"/>
              <a:cs typeface="Roboto"/>
              <a:sym typeface="Roboto"/>
            </a:endParaRPr>
          </a:p>
          <a:p>
            <a:pPr indent="0" lvl="0" marL="0" rtl="0" algn="l">
              <a:lnSpc>
                <a:spcPct val="136250"/>
              </a:lnSpc>
              <a:spcBef>
                <a:spcPts val="300"/>
              </a:spcBef>
              <a:spcAft>
                <a:spcPts val="0"/>
              </a:spcAft>
              <a:buNone/>
            </a:pPr>
            <a:r>
              <a:rPr lang="en" sz="2000">
                <a:solidFill>
                  <a:schemeClr val="dk1"/>
                </a:solidFill>
                <a:latin typeface="Roboto"/>
                <a:ea typeface="Roboto"/>
                <a:cs typeface="Roboto"/>
                <a:sym typeface="Roboto"/>
              </a:rPr>
              <a:t>  }  </a:t>
            </a:r>
            <a:endParaRPr sz="2000">
              <a:solidFill>
                <a:schemeClr val="dk1"/>
              </a:solidFill>
              <a:latin typeface="Roboto"/>
              <a:ea typeface="Roboto"/>
              <a:cs typeface="Roboto"/>
              <a:sym typeface="Roboto"/>
            </a:endParaRPr>
          </a:p>
          <a:p>
            <a:pPr indent="0" lvl="0" marL="0" rtl="0" algn="l">
              <a:lnSpc>
                <a:spcPct val="136250"/>
              </a:lnSpc>
              <a:spcBef>
                <a:spcPts val="300"/>
              </a:spcBef>
              <a:spcAft>
                <a:spcPts val="0"/>
              </a:spcAft>
              <a:buNone/>
            </a:pPr>
            <a:r>
              <a:rPr lang="en" sz="2000">
                <a:solidFill>
                  <a:schemeClr val="dk1"/>
                </a:solidFill>
                <a:latin typeface="Roboto"/>
                <a:ea typeface="Roboto"/>
                <a:cs typeface="Roboto"/>
                <a:sym typeface="Roboto"/>
              </a:rPr>
              <a:t>  render() {  </a:t>
            </a:r>
            <a:endParaRPr sz="2000">
              <a:solidFill>
                <a:schemeClr val="dk1"/>
              </a:solidFill>
              <a:latin typeface="Roboto"/>
              <a:ea typeface="Roboto"/>
              <a:cs typeface="Roboto"/>
              <a:sym typeface="Roboto"/>
            </a:endParaRPr>
          </a:p>
          <a:p>
            <a:pPr indent="0" lvl="0" marL="0" rtl="0" algn="l">
              <a:lnSpc>
                <a:spcPct val="136250"/>
              </a:lnSpc>
              <a:spcBef>
                <a:spcPts val="300"/>
              </a:spcBef>
              <a:spcAft>
                <a:spcPts val="0"/>
              </a:spcAft>
              <a:buNone/>
            </a:pPr>
            <a:r>
              <a:rPr lang="en" sz="2000">
                <a:solidFill>
                  <a:schemeClr val="dk1"/>
                </a:solidFill>
                <a:latin typeface="Roboto"/>
                <a:ea typeface="Roboto"/>
                <a:cs typeface="Roboto"/>
                <a:sym typeface="Roboto"/>
              </a:rPr>
              <a:t>    </a:t>
            </a:r>
            <a:r>
              <a:rPr b="1" lang="en" sz="2000">
                <a:solidFill>
                  <a:srgbClr val="006699"/>
                </a:solidFill>
                <a:latin typeface="Roboto"/>
                <a:ea typeface="Roboto"/>
                <a:cs typeface="Roboto"/>
                <a:sym typeface="Roboto"/>
              </a:rPr>
              <a:t>return</a:t>
            </a:r>
            <a:r>
              <a:rPr lang="en" sz="2000">
                <a:solidFill>
                  <a:schemeClr val="dk1"/>
                </a:solidFill>
                <a:latin typeface="Roboto"/>
                <a:ea typeface="Roboto"/>
                <a:cs typeface="Roboto"/>
                <a:sym typeface="Roboto"/>
              </a:rPr>
              <a:t> &lt;div ref={</a:t>
            </a:r>
            <a:r>
              <a:rPr b="1" lang="en" sz="2000">
                <a:solidFill>
                  <a:srgbClr val="006699"/>
                </a:solidFill>
                <a:latin typeface="Roboto"/>
                <a:ea typeface="Roboto"/>
                <a:cs typeface="Roboto"/>
                <a:sym typeface="Roboto"/>
              </a:rPr>
              <a:t>this</a:t>
            </a:r>
            <a:r>
              <a:rPr lang="en" sz="2000">
                <a:solidFill>
                  <a:schemeClr val="dk1"/>
                </a:solidFill>
                <a:latin typeface="Roboto"/>
                <a:ea typeface="Roboto"/>
                <a:cs typeface="Roboto"/>
                <a:sym typeface="Roboto"/>
              </a:rPr>
              <a:t>.callRef} /&gt;;  </a:t>
            </a:r>
            <a:endParaRPr sz="2000">
              <a:solidFill>
                <a:schemeClr val="dk1"/>
              </a:solidFill>
              <a:latin typeface="Roboto"/>
              <a:ea typeface="Roboto"/>
              <a:cs typeface="Roboto"/>
              <a:sym typeface="Roboto"/>
            </a:endParaRPr>
          </a:p>
          <a:p>
            <a:pPr indent="0" lvl="0" marL="0" rtl="0" algn="l">
              <a:lnSpc>
                <a:spcPct val="136250"/>
              </a:lnSpc>
              <a:spcBef>
                <a:spcPts val="300"/>
              </a:spcBef>
              <a:spcAft>
                <a:spcPts val="0"/>
              </a:spcAft>
              <a:buNone/>
            </a:pPr>
            <a:r>
              <a:rPr lang="en" sz="2000">
                <a:solidFill>
                  <a:schemeClr val="dk1"/>
                </a:solidFill>
                <a:latin typeface="Roboto"/>
                <a:ea typeface="Roboto"/>
                <a:cs typeface="Roboto"/>
                <a:sym typeface="Roboto"/>
              </a:rPr>
              <a:t>  }  </a:t>
            </a:r>
            <a:endParaRPr sz="2000">
              <a:solidFill>
                <a:schemeClr val="dk1"/>
              </a:solidFill>
              <a:latin typeface="Roboto"/>
              <a:ea typeface="Roboto"/>
              <a:cs typeface="Roboto"/>
              <a:sym typeface="Roboto"/>
            </a:endParaRPr>
          </a:p>
          <a:p>
            <a:pPr indent="0" lvl="0" marL="0" rtl="0" algn="l">
              <a:lnSpc>
                <a:spcPct val="136250"/>
              </a:lnSpc>
              <a:spcBef>
                <a:spcPts val="300"/>
              </a:spcBef>
              <a:spcAft>
                <a:spcPts val="0"/>
              </a:spcAft>
              <a:buNone/>
            </a:pPr>
            <a:r>
              <a:rPr lang="en" sz="2000">
                <a:solidFill>
                  <a:schemeClr val="dk1"/>
                </a:solidFill>
                <a:latin typeface="Roboto"/>
                <a:ea typeface="Roboto"/>
                <a:cs typeface="Roboto"/>
                <a:sym typeface="Roboto"/>
              </a:rPr>
              <a:t>}  </a:t>
            </a:r>
            <a:endParaRPr sz="2000">
              <a:solidFill>
                <a:schemeClr val="dk1"/>
              </a:solidFill>
              <a:latin typeface="Roboto"/>
              <a:ea typeface="Roboto"/>
              <a:cs typeface="Roboto"/>
              <a:sym typeface="Roboto"/>
            </a:endParaRPr>
          </a:p>
          <a:p>
            <a:pPr indent="0" lvl="0" marL="0" rtl="0" algn="l">
              <a:lnSpc>
                <a:spcPct val="136250"/>
              </a:lnSpc>
              <a:spcBef>
                <a:spcPts val="300"/>
              </a:spcBef>
              <a:spcAft>
                <a:spcPts val="0"/>
              </a:spcAft>
              <a:buNone/>
            </a:pPr>
            <a:r>
              <a:t/>
            </a:r>
            <a:endParaRPr sz="2000">
              <a:solidFill>
                <a:schemeClr val="dk1"/>
              </a:solidFill>
              <a:latin typeface="Roboto"/>
              <a:ea typeface="Roboto"/>
              <a:cs typeface="Roboto"/>
              <a:sym typeface="Roboto"/>
            </a:endParaRPr>
          </a:p>
          <a:p>
            <a:pPr indent="0" lvl="0" marL="0" rtl="0" algn="l">
              <a:lnSpc>
                <a:spcPct val="95000"/>
              </a:lnSpc>
              <a:spcBef>
                <a:spcPts val="0"/>
              </a:spcBef>
              <a:spcAft>
                <a:spcPts val="1200"/>
              </a:spcAft>
              <a:buNone/>
            </a:pPr>
            <a:r>
              <a:t/>
            </a:r>
            <a:endParaRPr sz="2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4" name="Google Shape;504;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1200"/>
              </a:spcBef>
              <a:spcAft>
                <a:spcPts val="0"/>
              </a:spcAft>
              <a:buClr>
                <a:schemeClr val="dk1"/>
              </a:buClr>
              <a:buSzPct val="91666"/>
              <a:buFont typeface="Arial"/>
              <a:buNone/>
            </a:pPr>
            <a:r>
              <a:rPr lang="en" sz="1200">
                <a:solidFill>
                  <a:srgbClr val="333333"/>
                </a:solidFill>
                <a:highlight>
                  <a:srgbClr val="FFFFFF"/>
                </a:highlight>
                <a:latin typeface="Roboto"/>
                <a:ea typeface="Roboto"/>
                <a:cs typeface="Roboto"/>
                <a:sym typeface="Roboto"/>
              </a:rPr>
              <a:t>Flux applications have three major roles in dealing with data:</a:t>
            </a:r>
            <a:endParaRPr sz="1200">
              <a:solidFill>
                <a:srgbClr val="333333"/>
              </a:solidFill>
              <a:highlight>
                <a:srgbClr val="FFFFFF"/>
              </a:highlight>
              <a:latin typeface="Roboto"/>
              <a:ea typeface="Roboto"/>
              <a:cs typeface="Roboto"/>
              <a:sym typeface="Roboto"/>
            </a:endParaRPr>
          </a:p>
          <a:p>
            <a:pPr indent="-299085" lvl="0" marL="457200" marR="25400" rtl="0" algn="l">
              <a:lnSpc>
                <a:spcPct val="156250"/>
              </a:lnSpc>
              <a:spcBef>
                <a:spcPts val="1500"/>
              </a:spcBef>
              <a:spcAft>
                <a:spcPts val="0"/>
              </a:spcAft>
              <a:buClr>
                <a:schemeClr val="dk1"/>
              </a:buClr>
              <a:buSzPct val="100000"/>
              <a:buFont typeface="Roboto"/>
              <a:buAutoNum type="arabicPeriod"/>
            </a:pPr>
            <a:r>
              <a:rPr lang="en" sz="1200">
                <a:solidFill>
                  <a:schemeClr val="dk1"/>
                </a:solidFill>
                <a:highlight>
                  <a:srgbClr val="FFFFFF"/>
                </a:highlight>
                <a:latin typeface="Roboto"/>
                <a:ea typeface="Roboto"/>
                <a:cs typeface="Roboto"/>
                <a:sym typeface="Roboto"/>
              </a:rPr>
              <a:t>Dispatcher</a:t>
            </a:r>
            <a:endParaRPr sz="1200">
              <a:solidFill>
                <a:schemeClr val="dk1"/>
              </a:solidFill>
              <a:highlight>
                <a:srgbClr val="FFFFFF"/>
              </a:highlight>
              <a:latin typeface="Roboto"/>
              <a:ea typeface="Roboto"/>
              <a:cs typeface="Roboto"/>
              <a:sym typeface="Roboto"/>
            </a:endParaRPr>
          </a:p>
          <a:p>
            <a:pPr indent="-299085" lvl="0" marL="457200" marR="25400" rtl="0" algn="l">
              <a:lnSpc>
                <a:spcPct val="156250"/>
              </a:lnSpc>
              <a:spcBef>
                <a:spcPts val="0"/>
              </a:spcBef>
              <a:spcAft>
                <a:spcPts val="0"/>
              </a:spcAft>
              <a:buClr>
                <a:schemeClr val="dk1"/>
              </a:buClr>
              <a:buSzPct val="100000"/>
              <a:buFont typeface="Roboto"/>
              <a:buAutoNum type="arabicPeriod"/>
            </a:pPr>
            <a:r>
              <a:rPr lang="en" sz="1200">
                <a:solidFill>
                  <a:schemeClr val="dk1"/>
                </a:solidFill>
                <a:highlight>
                  <a:srgbClr val="FFFFFF"/>
                </a:highlight>
                <a:latin typeface="Roboto"/>
                <a:ea typeface="Roboto"/>
                <a:cs typeface="Roboto"/>
                <a:sym typeface="Roboto"/>
              </a:rPr>
              <a:t>Stores</a:t>
            </a:r>
            <a:endParaRPr sz="1200">
              <a:solidFill>
                <a:schemeClr val="dk1"/>
              </a:solidFill>
              <a:highlight>
                <a:srgbClr val="FFFFFF"/>
              </a:highlight>
              <a:latin typeface="Roboto"/>
              <a:ea typeface="Roboto"/>
              <a:cs typeface="Roboto"/>
              <a:sym typeface="Roboto"/>
            </a:endParaRPr>
          </a:p>
          <a:p>
            <a:pPr indent="-299085" lvl="0" marL="457200" marR="25400" rtl="0" algn="l">
              <a:lnSpc>
                <a:spcPct val="156250"/>
              </a:lnSpc>
              <a:spcBef>
                <a:spcPts val="0"/>
              </a:spcBef>
              <a:spcAft>
                <a:spcPts val="0"/>
              </a:spcAft>
              <a:buClr>
                <a:schemeClr val="dk1"/>
              </a:buClr>
              <a:buSzPct val="100000"/>
              <a:buFont typeface="Roboto"/>
              <a:buAutoNum type="arabicPeriod"/>
            </a:pPr>
            <a:r>
              <a:rPr lang="en" sz="1200">
                <a:solidFill>
                  <a:schemeClr val="dk1"/>
                </a:solidFill>
                <a:highlight>
                  <a:srgbClr val="FFFFFF"/>
                </a:highlight>
                <a:latin typeface="Roboto"/>
                <a:ea typeface="Roboto"/>
                <a:cs typeface="Roboto"/>
                <a:sym typeface="Roboto"/>
              </a:rPr>
              <a:t>Views (React components)</a:t>
            </a:r>
            <a:endParaRPr sz="1200">
              <a:solidFill>
                <a:schemeClr val="dk1"/>
              </a:solidFill>
              <a:highlight>
                <a:srgbClr val="FFFFFF"/>
              </a:highlight>
              <a:latin typeface="Roboto"/>
              <a:ea typeface="Roboto"/>
              <a:cs typeface="Roboto"/>
              <a:sym typeface="Roboto"/>
            </a:endParaRPr>
          </a:p>
          <a:p>
            <a:pPr indent="0" lvl="0" marL="0" rtl="0" algn="just">
              <a:spcBef>
                <a:spcPts val="1200"/>
              </a:spcBef>
              <a:spcAft>
                <a:spcPts val="0"/>
              </a:spcAft>
              <a:buNone/>
            </a:pPr>
            <a:r>
              <a:rPr lang="en" sz="1200">
                <a:solidFill>
                  <a:srgbClr val="333333"/>
                </a:solidFill>
                <a:highlight>
                  <a:srgbClr val="FFFFFF"/>
                </a:highlight>
                <a:latin typeface="Roboto"/>
                <a:ea typeface="Roboto"/>
                <a:cs typeface="Roboto"/>
                <a:sym typeface="Roboto"/>
              </a:rPr>
              <a:t>Here, you should not be confused with the Model-View-Controller (MVC) model. Although, Controllers exists in both, but Flux controller-views (views) found at the top of the hierarchy. </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None/>
            </a:pPr>
            <a:r>
              <a:rPr lang="en" sz="1200">
                <a:solidFill>
                  <a:srgbClr val="333333"/>
                </a:solidFill>
                <a:highlight>
                  <a:srgbClr val="FFFFFF"/>
                </a:highlight>
                <a:latin typeface="Roboto"/>
                <a:ea typeface="Roboto"/>
                <a:cs typeface="Roboto"/>
                <a:sym typeface="Roboto"/>
              </a:rPr>
              <a:t>It retrieves data from the stores and then passes this data down to their children. Additionally, action creators - dispatcher helper methods used to describe all changes that are possible in the application. It can be useful as a fourth part of the Flux update cycle.</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ct val="91666"/>
              <a:buFont typeface="Arial"/>
              <a:buNone/>
            </a:pPr>
            <a:r>
              <a:rPr lang="en" sz="1200">
                <a:solidFill>
                  <a:srgbClr val="333333"/>
                </a:solidFill>
                <a:highlight>
                  <a:srgbClr val="FFFFFF"/>
                </a:highlight>
                <a:latin typeface="Roboto"/>
                <a:ea typeface="Roboto"/>
                <a:cs typeface="Roboto"/>
                <a:sym typeface="Roboto"/>
              </a:rPr>
              <a:t>It is an alternative to MVC architecture and other software design patterns for managing how data flows in the react application. It is the backbone of all React application. It is not a library nor a framework. It complements React as view and follows the concept of Unidirectional Data Flow model.</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0" name="Google Shape;510;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major idea behind Flux is that there is a single-source of truth( the stores) and they can only be updated by triggering actions. </a:t>
            </a:r>
            <a:endParaRPr/>
          </a:p>
          <a:p>
            <a:pPr indent="0" lvl="0" marL="0" rtl="0" algn="l">
              <a:spcBef>
                <a:spcPts val="1200"/>
              </a:spcBef>
              <a:spcAft>
                <a:spcPts val="1200"/>
              </a:spcAft>
              <a:buNone/>
            </a:pPr>
            <a:r>
              <a:rPr lang="en"/>
              <a:t>The actions are responsible for calling the dispatcher, which the stores can subscribe for changes and update their own data accordingly.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6" name="Google Shape;516;p84"/>
          <p:cNvSpPr txBox="1"/>
          <p:nvPr>
            <p:ph idx="1" type="body"/>
          </p:nvPr>
        </p:nvSpPr>
        <p:spPr>
          <a:xfrm>
            <a:off x="311700" y="1152475"/>
            <a:ext cx="8520600" cy="3416400"/>
          </a:xfrm>
          <a:prstGeom prst="rect">
            <a:avLst/>
          </a:prstGeom>
          <a:solidFill>
            <a:srgbClr val="FFFFFF"/>
          </a:solidFill>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hlink"/>
                </a:solidFill>
                <a:hlinkClick r:id="rId3"/>
              </a:rPr>
              <a:t>https://www.javatpoint.com/react-flux-concept#:~:text=Flux%20is%20an%20application%20architecture,of%20Unidirectional%20Data%20Flow%20model</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200">
                <a:solidFill>
                  <a:srgbClr val="333333"/>
                </a:solidFill>
                <a:highlight>
                  <a:srgbClr val="FFFFFF"/>
                </a:highlight>
                <a:latin typeface="Roboto"/>
                <a:ea typeface="Roboto"/>
                <a:cs typeface="Roboto"/>
                <a:sym typeface="Roboto"/>
              </a:rPr>
              <a:t>In Flux application, data flows in a single direction(unidirectional). This data flow is central to the flux pattern. The dispatcher, stores, and views are independent nodes with inputs and outputs. The actions are simple objects that contain new data and type property. Now, let us look at the various components of flux architecture one by one.</a:t>
            </a:r>
            <a:endParaRPr/>
          </a:p>
          <a:p>
            <a:pPr indent="0" lvl="0" marL="0" rtl="0" algn="l">
              <a:spcBef>
                <a:spcPts val="1200"/>
              </a:spcBef>
              <a:spcAft>
                <a:spcPts val="12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2" name="Google Shape;522;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3" name="Google Shape;523;p85"/>
          <p:cNvPicPr preferRelativeResize="0"/>
          <p:nvPr/>
        </p:nvPicPr>
        <p:blipFill>
          <a:blip r:embed="rId3">
            <a:alphaModFix/>
          </a:blip>
          <a:stretch>
            <a:fillRect/>
          </a:stretch>
        </p:blipFill>
        <p:spPr>
          <a:xfrm>
            <a:off x="88400" y="325975"/>
            <a:ext cx="9055599" cy="46020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9" name="Google Shape;529;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1400"/>
              </a:spcBef>
              <a:spcAft>
                <a:spcPts val="0"/>
              </a:spcAft>
              <a:buClr>
                <a:schemeClr val="dk1"/>
              </a:buClr>
              <a:buSzPts val="1100"/>
              <a:buFont typeface="Arial"/>
              <a:buNone/>
            </a:pPr>
            <a:r>
              <a:rPr b="1" lang="en" sz="1600">
                <a:solidFill>
                  <a:srgbClr val="610B4B"/>
                </a:solidFill>
                <a:highlight>
                  <a:srgbClr val="FFFFFF"/>
                </a:highlight>
              </a:rPr>
              <a:t>Dispatcher</a:t>
            </a:r>
            <a:endParaRPr b="1" sz="1600">
              <a:solidFill>
                <a:srgbClr val="610B4B"/>
              </a:solidFill>
              <a:highlight>
                <a:srgbClr val="FFFFFF"/>
              </a:highlight>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It is a central hub for the React Flux application and manages all data flow of your Flux application. It is a registry of callbacks into the stores. It has no real intelligence of its own, and simply acts as a mechanism for distributing the actions to the stores. All stores register itself and provide a callback. It is a place which handled all events that modify the store. When an action creator provides a new action to the dispatcher, all stores receive that action via the callbacks in the registry.</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The dispatcher's API has five methods. These are:</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5" name="Google Shape;535;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6" name="Google Shape;536;p87"/>
          <p:cNvPicPr preferRelativeResize="0"/>
          <p:nvPr/>
        </p:nvPicPr>
        <p:blipFill>
          <a:blip r:embed="rId3">
            <a:alphaModFix/>
          </a:blip>
          <a:stretch>
            <a:fillRect/>
          </a:stretch>
        </p:blipFill>
        <p:spPr>
          <a:xfrm>
            <a:off x="311700" y="445025"/>
            <a:ext cx="8596025" cy="42243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2" name="Google Shape;542;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1400"/>
              </a:spcBef>
              <a:spcAft>
                <a:spcPts val="0"/>
              </a:spcAft>
              <a:buClr>
                <a:schemeClr val="dk1"/>
              </a:buClr>
              <a:buSzPts val="1100"/>
              <a:buFont typeface="Arial"/>
              <a:buNone/>
            </a:pPr>
            <a:r>
              <a:rPr b="1" lang="en" sz="1600">
                <a:solidFill>
                  <a:srgbClr val="610B4B"/>
                </a:solidFill>
                <a:highlight>
                  <a:srgbClr val="FFFFFF"/>
                </a:highlight>
              </a:rPr>
              <a:t>Stores</a:t>
            </a:r>
            <a:endParaRPr b="1" sz="1600">
              <a:solidFill>
                <a:srgbClr val="610B4B"/>
              </a:solidFill>
              <a:highlight>
                <a:srgbClr val="FFFFFF"/>
              </a:highlight>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It primarily contains the application state and logic. It is similar to the model in a traditional MVC. It is used for maintaining a particular state within the application, updates themselves in response to an action, and emit the change event to alert the controller view.</a:t>
            </a:r>
            <a:endParaRPr sz="1200">
              <a:solidFill>
                <a:srgbClr val="333333"/>
              </a:solidFill>
              <a:highlight>
                <a:srgbClr val="FFFFFF"/>
              </a:highlight>
              <a:latin typeface="Roboto"/>
              <a:ea typeface="Roboto"/>
              <a:cs typeface="Roboto"/>
              <a:sym typeface="Roboto"/>
            </a:endParaRPr>
          </a:p>
          <a:p>
            <a:pPr indent="0" lvl="0" marL="0" rtl="0" algn="just">
              <a:lnSpc>
                <a:spcPct val="130000"/>
              </a:lnSpc>
              <a:spcBef>
                <a:spcPts val="1400"/>
              </a:spcBef>
              <a:spcAft>
                <a:spcPts val="0"/>
              </a:spcAft>
              <a:buClr>
                <a:schemeClr val="dk1"/>
              </a:buClr>
              <a:buSzPts val="1100"/>
              <a:buFont typeface="Arial"/>
              <a:buNone/>
            </a:pPr>
            <a:r>
              <a:rPr b="1" lang="en" sz="1600">
                <a:solidFill>
                  <a:srgbClr val="610B4B"/>
                </a:solidFill>
                <a:highlight>
                  <a:srgbClr val="FFFFFF"/>
                </a:highlight>
              </a:rPr>
              <a:t>Views</a:t>
            </a:r>
            <a:endParaRPr b="1" sz="1600">
              <a:solidFill>
                <a:srgbClr val="610B4B"/>
              </a:solidFill>
              <a:highlight>
                <a:srgbClr val="FFFFFF"/>
              </a:highlight>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It is also called as controller-views. It is located at the top of the chain to store the logic to generate actions and receive new data from the store. It is a React component listen to change events and receives the data from the stores and re-render the application.</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8" name="Google Shape;548;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10000"/>
              </a:lnSpc>
              <a:spcBef>
                <a:spcPts val="1400"/>
              </a:spcBef>
              <a:spcAft>
                <a:spcPts val="0"/>
              </a:spcAft>
              <a:buClr>
                <a:schemeClr val="dk1"/>
              </a:buClr>
              <a:buSzPts val="770"/>
              <a:buFont typeface="Arial"/>
              <a:buNone/>
            </a:pPr>
            <a:r>
              <a:rPr b="1" lang="en" sz="1520">
                <a:solidFill>
                  <a:srgbClr val="610B4B"/>
                </a:solidFill>
                <a:highlight>
                  <a:srgbClr val="FFFFFF"/>
                </a:highlight>
              </a:rPr>
              <a:t>Actions</a:t>
            </a:r>
            <a:endParaRPr b="1" sz="1520">
              <a:solidFill>
                <a:srgbClr val="610B4B"/>
              </a:solidFill>
              <a:highlight>
                <a:srgbClr val="FFFFFF"/>
              </a:highlight>
            </a:endParaRPr>
          </a:p>
          <a:p>
            <a:pPr indent="0" lvl="0" marL="0" rtl="0" algn="just">
              <a:lnSpc>
                <a:spcPct val="95000"/>
              </a:lnSpc>
              <a:spcBef>
                <a:spcPts val="1200"/>
              </a:spcBef>
              <a:spcAft>
                <a:spcPts val="0"/>
              </a:spcAft>
              <a:buClr>
                <a:schemeClr val="dk1"/>
              </a:buClr>
              <a:buSzPts val="770"/>
              <a:buFont typeface="Arial"/>
              <a:buNone/>
            </a:pPr>
            <a:r>
              <a:rPr lang="en" sz="1240">
                <a:solidFill>
                  <a:srgbClr val="333333"/>
                </a:solidFill>
                <a:highlight>
                  <a:srgbClr val="FFFFFF"/>
                </a:highlight>
                <a:latin typeface="Roboto"/>
                <a:ea typeface="Roboto"/>
                <a:cs typeface="Roboto"/>
                <a:sym typeface="Roboto"/>
              </a:rPr>
              <a:t>The dispatcher method allows us to trigger a dispatch to the store and include a payload of data, which we call an action. It is an action creator or helper methods that pass the data to the dispatcher.</a:t>
            </a:r>
            <a:endParaRPr sz="1240">
              <a:solidFill>
                <a:srgbClr val="333333"/>
              </a:solidFill>
              <a:highlight>
                <a:srgbClr val="FFFFFF"/>
              </a:highlight>
              <a:latin typeface="Roboto"/>
              <a:ea typeface="Roboto"/>
              <a:cs typeface="Roboto"/>
              <a:sym typeface="Roboto"/>
            </a:endParaRPr>
          </a:p>
          <a:p>
            <a:pPr indent="0" lvl="0" marL="0" marR="0" rtl="0" algn="just">
              <a:lnSpc>
                <a:spcPct val="110000"/>
              </a:lnSpc>
              <a:spcBef>
                <a:spcPts val="1400"/>
              </a:spcBef>
              <a:spcAft>
                <a:spcPts val="0"/>
              </a:spcAft>
              <a:buClr>
                <a:schemeClr val="dk1"/>
              </a:buClr>
              <a:buSzPts val="770"/>
              <a:buFont typeface="Arial"/>
              <a:buNone/>
            </a:pPr>
            <a:r>
              <a:rPr b="1" lang="en" sz="1520">
                <a:solidFill>
                  <a:srgbClr val="610B4B"/>
                </a:solidFill>
                <a:highlight>
                  <a:srgbClr val="FFFFFF"/>
                </a:highlight>
              </a:rPr>
              <a:t>Advantage of Flux</a:t>
            </a:r>
            <a:endParaRPr b="1" sz="1520">
              <a:solidFill>
                <a:srgbClr val="610B4B"/>
              </a:solidFill>
              <a:highlight>
                <a:srgbClr val="FFFFFF"/>
              </a:highlight>
            </a:endParaRPr>
          </a:p>
          <a:p>
            <a:pPr indent="-307340" lvl="0" marL="457200" marR="25400" rtl="0" algn="l">
              <a:lnSpc>
                <a:spcPct val="136250"/>
              </a:lnSpc>
              <a:spcBef>
                <a:spcPts val="1500"/>
              </a:spcBef>
              <a:spcAft>
                <a:spcPts val="0"/>
              </a:spcAft>
              <a:buClr>
                <a:schemeClr val="dk1"/>
              </a:buClr>
              <a:buSzPts val="1240"/>
              <a:buFont typeface="Roboto"/>
              <a:buChar char="●"/>
            </a:pPr>
            <a:r>
              <a:rPr lang="en" sz="1240">
                <a:solidFill>
                  <a:schemeClr val="dk1"/>
                </a:solidFill>
                <a:highlight>
                  <a:srgbClr val="FFFFFF"/>
                </a:highlight>
                <a:latin typeface="Roboto"/>
                <a:ea typeface="Roboto"/>
                <a:cs typeface="Roboto"/>
                <a:sym typeface="Roboto"/>
              </a:rPr>
              <a:t>It is a unidirectional data flow model which is easy to understand.</a:t>
            </a:r>
            <a:endParaRPr sz="1240">
              <a:solidFill>
                <a:schemeClr val="dk1"/>
              </a:solidFill>
              <a:highlight>
                <a:srgbClr val="FFFFFF"/>
              </a:highlight>
              <a:latin typeface="Roboto"/>
              <a:ea typeface="Roboto"/>
              <a:cs typeface="Roboto"/>
              <a:sym typeface="Roboto"/>
            </a:endParaRPr>
          </a:p>
          <a:p>
            <a:pPr indent="-307340" lvl="0" marL="457200" marR="25400" rtl="0" algn="l">
              <a:lnSpc>
                <a:spcPct val="136250"/>
              </a:lnSpc>
              <a:spcBef>
                <a:spcPts val="0"/>
              </a:spcBef>
              <a:spcAft>
                <a:spcPts val="0"/>
              </a:spcAft>
              <a:buClr>
                <a:schemeClr val="dk1"/>
              </a:buClr>
              <a:buSzPts val="1240"/>
              <a:buFont typeface="Roboto"/>
              <a:buChar char="●"/>
            </a:pPr>
            <a:r>
              <a:rPr lang="en" sz="1240">
                <a:solidFill>
                  <a:schemeClr val="dk1"/>
                </a:solidFill>
                <a:highlight>
                  <a:srgbClr val="FFFFFF"/>
                </a:highlight>
                <a:latin typeface="Roboto"/>
                <a:ea typeface="Roboto"/>
                <a:cs typeface="Roboto"/>
                <a:sym typeface="Roboto"/>
              </a:rPr>
              <a:t>It is open source and more of a design pattern than a formal framework like MVC architecture.</a:t>
            </a:r>
            <a:endParaRPr sz="1240">
              <a:solidFill>
                <a:schemeClr val="dk1"/>
              </a:solidFill>
              <a:highlight>
                <a:srgbClr val="FFFFFF"/>
              </a:highlight>
              <a:latin typeface="Roboto"/>
              <a:ea typeface="Roboto"/>
              <a:cs typeface="Roboto"/>
              <a:sym typeface="Roboto"/>
            </a:endParaRPr>
          </a:p>
          <a:p>
            <a:pPr indent="-307340" lvl="0" marL="457200" marR="25400" rtl="0" algn="l">
              <a:lnSpc>
                <a:spcPct val="136250"/>
              </a:lnSpc>
              <a:spcBef>
                <a:spcPts val="0"/>
              </a:spcBef>
              <a:spcAft>
                <a:spcPts val="0"/>
              </a:spcAft>
              <a:buClr>
                <a:schemeClr val="dk1"/>
              </a:buClr>
              <a:buSzPts val="1240"/>
              <a:buFont typeface="Roboto"/>
              <a:buChar char="●"/>
            </a:pPr>
            <a:r>
              <a:rPr lang="en" sz="1240">
                <a:solidFill>
                  <a:schemeClr val="dk1"/>
                </a:solidFill>
                <a:highlight>
                  <a:srgbClr val="FFFFFF"/>
                </a:highlight>
                <a:latin typeface="Roboto"/>
                <a:ea typeface="Roboto"/>
                <a:cs typeface="Roboto"/>
                <a:sym typeface="Roboto"/>
              </a:rPr>
              <a:t>The flux application is easier to maintain.</a:t>
            </a:r>
            <a:endParaRPr sz="1240">
              <a:solidFill>
                <a:schemeClr val="dk1"/>
              </a:solidFill>
              <a:highlight>
                <a:srgbClr val="FFFFFF"/>
              </a:highlight>
              <a:latin typeface="Roboto"/>
              <a:ea typeface="Roboto"/>
              <a:cs typeface="Roboto"/>
              <a:sym typeface="Roboto"/>
            </a:endParaRPr>
          </a:p>
          <a:p>
            <a:pPr indent="-307340" lvl="0" marL="457200" marR="25400" rtl="0" algn="l">
              <a:lnSpc>
                <a:spcPct val="136250"/>
              </a:lnSpc>
              <a:spcBef>
                <a:spcPts val="0"/>
              </a:spcBef>
              <a:spcAft>
                <a:spcPts val="0"/>
              </a:spcAft>
              <a:buClr>
                <a:schemeClr val="dk1"/>
              </a:buClr>
              <a:buSzPts val="1240"/>
              <a:buFont typeface="Roboto"/>
              <a:buChar char="●"/>
            </a:pPr>
            <a:r>
              <a:rPr lang="en" sz="1240">
                <a:solidFill>
                  <a:schemeClr val="dk1"/>
                </a:solidFill>
                <a:highlight>
                  <a:srgbClr val="FFFFFF"/>
                </a:highlight>
                <a:latin typeface="Roboto"/>
                <a:ea typeface="Roboto"/>
                <a:cs typeface="Roboto"/>
                <a:sym typeface="Roboto"/>
              </a:rPr>
              <a:t>The flux application parts are decoupled.</a:t>
            </a:r>
            <a:endParaRPr sz="1240">
              <a:solidFill>
                <a:schemeClr val="dk1"/>
              </a:solidFill>
              <a:highlight>
                <a:srgbClr val="FFFFFF"/>
              </a:highlight>
              <a:latin typeface="Roboto"/>
              <a:ea typeface="Roboto"/>
              <a:cs typeface="Roboto"/>
              <a:sym typeface="Roboto"/>
            </a:endParaRPr>
          </a:p>
          <a:p>
            <a:pPr indent="0" lvl="0" marL="0" marR="25400" rtl="0" algn="l">
              <a:lnSpc>
                <a:spcPct val="136250"/>
              </a:lnSpc>
              <a:spcBef>
                <a:spcPts val="1500"/>
              </a:spcBef>
              <a:spcAft>
                <a:spcPts val="0"/>
              </a:spcAft>
              <a:buSzPts val="770"/>
              <a:buNone/>
            </a:pPr>
            <a:r>
              <a:rPr lang="en" sz="1240">
                <a:solidFill>
                  <a:schemeClr val="dk1"/>
                </a:solidFill>
                <a:highlight>
                  <a:srgbClr val="FFFFFF"/>
                </a:highlight>
                <a:latin typeface="Roboto"/>
                <a:ea typeface="Roboto"/>
                <a:cs typeface="Roboto"/>
                <a:sym typeface="Roboto"/>
              </a:rPr>
              <a:t>Flux example :- </a:t>
            </a:r>
            <a:endParaRPr sz="1240">
              <a:solidFill>
                <a:schemeClr val="dk1"/>
              </a:solidFill>
              <a:highlight>
                <a:srgbClr val="FFFFFF"/>
              </a:highlight>
              <a:latin typeface="Roboto"/>
              <a:ea typeface="Roboto"/>
              <a:cs typeface="Roboto"/>
              <a:sym typeface="Roboto"/>
            </a:endParaRPr>
          </a:p>
          <a:p>
            <a:pPr indent="0" lvl="0" marL="0" rtl="0" algn="l">
              <a:lnSpc>
                <a:spcPct val="75000"/>
              </a:lnSpc>
              <a:spcBef>
                <a:spcPts val="1200"/>
              </a:spcBef>
              <a:spcAft>
                <a:spcPts val="0"/>
              </a:spcAft>
              <a:buClr>
                <a:schemeClr val="dk1"/>
              </a:buClr>
              <a:buSzPts val="770"/>
              <a:buFont typeface="Arial"/>
              <a:buNone/>
            </a:pPr>
            <a:r>
              <a:rPr lang="en" sz="1278"/>
              <a:t>ReactJS - Using Flux" </a:t>
            </a:r>
            <a:r>
              <a:rPr lang="en" sz="1278" u="sng">
                <a:solidFill>
                  <a:schemeClr val="accent5"/>
                </a:solidFill>
                <a:hlinkClick r:id="rId3">
                  <a:extLst>
                    <a:ext uri="{A12FA001-AC4F-418D-AE19-62706E023703}">
                      <ahyp:hlinkClr val="tx"/>
                    </a:ext>
                  </a:extLst>
                </a:hlinkClick>
              </a:rPr>
              <a:t>https://www.tutorialspoint.com/reactjs/reactjs_using_flux.htm</a:t>
            </a:r>
            <a:endParaRPr sz="1278"/>
          </a:p>
          <a:p>
            <a:pPr indent="0" lvl="0" marL="0" marR="25400" rtl="0" algn="l">
              <a:lnSpc>
                <a:spcPct val="136250"/>
              </a:lnSpc>
              <a:spcBef>
                <a:spcPts val="1500"/>
              </a:spcBef>
              <a:spcAft>
                <a:spcPts val="0"/>
              </a:spcAft>
              <a:buSzPts val="770"/>
              <a:buNone/>
            </a:pPr>
            <a:r>
              <a:t/>
            </a:r>
            <a:endParaRPr sz="1240">
              <a:solidFill>
                <a:schemeClr val="dk1"/>
              </a:solidFill>
              <a:highlight>
                <a:srgbClr val="FFFFFF"/>
              </a:highlight>
              <a:latin typeface="Roboto"/>
              <a:ea typeface="Roboto"/>
              <a:cs typeface="Roboto"/>
              <a:sym typeface="Roboto"/>
            </a:endParaRPr>
          </a:p>
          <a:p>
            <a:pPr indent="0" lvl="0" marL="0" rtl="0" algn="l">
              <a:lnSpc>
                <a:spcPct val="95000"/>
              </a:lnSpc>
              <a:spcBef>
                <a:spcPts val="1200"/>
              </a:spcBef>
              <a:spcAft>
                <a:spcPts val="1200"/>
              </a:spcAft>
              <a:buSzPts val="770"/>
              <a:buNone/>
            </a:pPr>
            <a:r>
              <a:t/>
            </a:r>
            <a:endParaRPr sz="166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0"/>
          <p:cNvSpPr txBox="1"/>
          <p:nvPr>
            <p:ph type="title"/>
          </p:nvPr>
        </p:nvSpPr>
        <p:spPr>
          <a:xfrm>
            <a:off x="311700" y="0"/>
            <a:ext cx="8520600" cy="5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https://drive.google.com/file/d/1An6rrMPF26IXT-jXD5U1IBLu7OhVGciO/view?usp=sharing</a:t>
            </a:r>
            <a:endParaRPr sz="1800"/>
          </a:p>
          <a:p>
            <a:pPr indent="0" lvl="0" marL="0" rtl="0" algn="l">
              <a:spcBef>
                <a:spcPts val="0"/>
              </a:spcBef>
              <a:spcAft>
                <a:spcPts val="0"/>
              </a:spcAft>
              <a:buNone/>
            </a:pPr>
            <a:r>
              <a:t/>
            </a:r>
            <a:endParaRPr sz="1800"/>
          </a:p>
        </p:txBody>
      </p:sp>
      <p:sp>
        <p:nvSpPr>
          <p:cNvPr id="554" name="Google Shape;554;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5" name="Google Shape;555;p90"/>
          <p:cNvPicPr preferRelativeResize="0"/>
          <p:nvPr/>
        </p:nvPicPr>
        <p:blipFill>
          <a:blip r:embed="rId4">
            <a:alphaModFix/>
          </a:blip>
          <a:stretch>
            <a:fillRect/>
          </a:stretch>
        </p:blipFill>
        <p:spPr>
          <a:xfrm>
            <a:off x="0" y="595147"/>
            <a:ext cx="9143999" cy="453105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1" name="Google Shape;561;p91"/>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523"/>
              <a:buNone/>
            </a:pPr>
            <a:r>
              <a:rPr lang="en" sz="1055"/>
              <a:t>An advanced react is nothing but Redux, </a:t>
            </a:r>
            <a:endParaRPr sz="1055"/>
          </a:p>
          <a:p>
            <a:pPr indent="0" lvl="0" marL="0" rtl="0" algn="just">
              <a:lnSpc>
                <a:spcPct val="95000"/>
              </a:lnSpc>
              <a:spcBef>
                <a:spcPts val="1200"/>
              </a:spcBef>
              <a:spcAft>
                <a:spcPts val="0"/>
              </a:spcAft>
              <a:buSzPts val="523"/>
              <a:buNone/>
            </a:pPr>
            <a:r>
              <a:rPr lang="en" sz="1579"/>
              <a:t>In react.js only certain component is getting rendered but flux is opposite, </a:t>
            </a:r>
            <a:r>
              <a:rPr lang="en" sz="1529">
                <a:solidFill>
                  <a:srgbClr val="202124"/>
                </a:solidFill>
                <a:highlight>
                  <a:srgbClr val="FFFFFF"/>
                </a:highlight>
              </a:rPr>
              <a:t>It is not a library nor a framework. It is a kind of architecture (An application architecture </a:t>
            </a:r>
            <a:r>
              <a:rPr b="1" lang="en" sz="1529">
                <a:solidFill>
                  <a:srgbClr val="202124"/>
                </a:solidFill>
                <a:highlight>
                  <a:srgbClr val="FFFFFF"/>
                </a:highlight>
              </a:rPr>
              <a:t>describes the patterns and techniques used to design and build an application</a:t>
            </a:r>
            <a:r>
              <a:rPr lang="en" sz="1529">
                <a:solidFill>
                  <a:srgbClr val="202124"/>
                </a:solidFill>
                <a:highlight>
                  <a:srgbClr val="FFFFFF"/>
                </a:highlight>
              </a:rPr>
              <a:t>. Software design patterns can help you to build an application. A pattern describes a repeatable solution to a problem. Patterns can be linked together to create more generic application architectures) that complements React as view and follows the concept of Unidirectional Data Flow model. </a:t>
            </a:r>
            <a:endParaRPr sz="1529">
              <a:solidFill>
                <a:srgbClr val="202124"/>
              </a:solidFill>
              <a:highlight>
                <a:srgbClr val="FFFFFF"/>
              </a:highlight>
            </a:endParaRPr>
          </a:p>
          <a:p>
            <a:pPr indent="0" lvl="0" marL="0" rtl="0" algn="just">
              <a:lnSpc>
                <a:spcPct val="95000"/>
              </a:lnSpc>
              <a:spcBef>
                <a:spcPts val="1200"/>
              </a:spcBef>
              <a:spcAft>
                <a:spcPts val="0"/>
              </a:spcAft>
              <a:buSzPts val="523"/>
              <a:buNone/>
            </a:pPr>
            <a:r>
              <a:rPr lang="en" sz="1529">
                <a:solidFill>
                  <a:srgbClr val="202124"/>
                </a:solidFill>
                <a:highlight>
                  <a:srgbClr val="FFFFFF"/>
                </a:highlight>
              </a:rPr>
              <a:t>Flux is </a:t>
            </a:r>
            <a:r>
              <a:rPr b="1" lang="en" sz="1529">
                <a:solidFill>
                  <a:srgbClr val="202124"/>
                </a:solidFill>
                <a:highlight>
                  <a:srgbClr val="FFFFFF"/>
                </a:highlight>
              </a:rPr>
              <a:t>a Javascript architecture or pattern for UI which runs on a unidirectional data flow and has a centralized dispatcher</a:t>
            </a:r>
            <a:r>
              <a:rPr lang="en" sz="1529">
                <a:solidFill>
                  <a:srgbClr val="202124"/>
                </a:solidFill>
                <a:highlight>
                  <a:srgbClr val="FFFFFF"/>
                </a:highlight>
              </a:rPr>
              <a:t>. It is useful when your project has dynamic data and you need to keep the data updated in an effective manner. It was created by Facebook, and complements React as view. </a:t>
            </a:r>
            <a:endParaRPr sz="1529">
              <a:solidFill>
                <a:srgbClr val="202124"/>
              </a:solidFill>
              <a:highlight>
                <a:srgbClr val="FFFFFF"/>
              </a:highlight>
            </a:endParaRPr>
          </a:p>
          <a:p>
            <a:pPr indent="0" lvl="0" marL="0" rtl="0" algn="just">
              <a:lnSpc>
                <a:spcPct val="95000"/>
              </a:lnSpc>
              <a:spcBef>
                <a:spcPts val="1200"/>
              </a:spcBef>
              <a:spcAft>
                <a:spcPts val="0"/>
              </a:spcAft>
              <a:buSzPts val="523"/>
              <a:buNone/>
            </a:pPr>
            <a:r>
              <a:t/>
            </a:r>
            <a:endParaRPr sz="770">
              <a:solidFill>
                <a:srgbClr val="202124"/>
              </a:solidFill>
              <a:highlight>
                <a:srgbClr val="FFFFFF"/>
              </a:highlight>
            </a:endParaRPr>
          </a:p>
          <a:p>
            <a:pPr indent="0" lvl="0" marL="0" rtl="0" algn="just">
              <a:lnSpc>
                <a:spcPct val="95000"/>
              </a:lnSpc>
              <a:spcBef>
                <a:spcPts val="1200"/>
              </a:spcBef>
              <a:spcAft>
                <a:spcPts val="0"/>
              </a:spcAft>
              <a:buSzPts val="523"/>
              <a:buNone/>
            </a:pPr>
            <a:r>
              <a:t/>
            </a:r>
            <a:endParaRPr sz="770">
              <a:solidFill>
                <a:srgbClr val="202124"/>
              </a:solidFill>
              <a:highlight>
                <a:srgbClr val="FFFFFF"/>
              </a:highlight>
            </a:endParaRPr>
          </a:p>
          <a:p>
            <a:pPr indent="0" lvl="0" marL="0" rtl="0" algn="just">
              <a:lnSpc>
                <a:spcPct val="95000"/>
              </a:lnSpc>
              <a:spcBef>
                <a:spcPts val="1200"/>
              </a:spcBef>
              <a:spcAft>
                <a:spcPts val="1200"/>
              </a:spcAft>
              <a:buSzPts val="523"/>
              <a:buNone/>
            </a:pPr>
            <a:r>
              <a:t/>
            </a:r>
            <a:endParaRPr sz="770">
              <a:solidFill>
                <a:srgbClr val="202124"/>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idx="1" type="body"/>
          </p:nvPr>
        </p:nvSpPr>
        <p:spPr>
          <a:xfrm>
            <a:off x="311700" y="111550"/>
            <a:ext cx="8520600" cy="4457400"/>
          </a:xfrm>
          <a:prstGeom prst="rect">
            <a:avLst/>
          </a:prstGeom>
        </p:spPr>
        <p:txBody>
          <a:bodyPr anchorCtr="0" anchor="t" bIns="91425" lIns="91425" spcFirstLastPara="1" rIns="91425" wrap="square" tIns="91425">
            <a:noAutofit/>
          </a:bodyPr>
          <a:lstStyle/>
          <a:p>
            <a:pPr indent="0" lvl="0" marL="0" rtl="0" algn="just">
              <a:lnSpc>
                <a:spcPct val="110000"/>
              </a:lnSpc>
              <a:spcBef>
                <a:spcPts val="1800"/>
              </a:spcBef>
              <a:spcAft>
                <a:spcPts val="0"/>
              </a:spcAft>
              <a:buClr>
                <a:schemeClr val="dk1"/>
              </a:buClr>
              <a:buSzPts val="852"/>
              <a:buFont typeface="Arial"/>
              <a:buNone/>
            </a:pPr>
            <a:r>
              <a:rPr lang="en" sz="2250">
                <a:solidFill>
                  <a:srgbClr val="610B38"/>
                </a:solidFill>
                <a:highlight>
                  <a:srgbClr val="FFFFFF"/>
                </a:highlight>
              </a:rPr>
              <a:t>How to access Refs</a:t>
            </a:r>
            <a:endParaRPr sz="2250">
              <a:solidFill>
                <a:srgbClr val="610B38"/>
              </a:solidFill>
              <a:highlight>
                <a:srgbClr val="FFFFFF"/>
              </a:highlight>
            </a:endParaRPr>
          </a:p>
          <a:p>
            <a:pPr indent="0" lvl="0" marL="0" rtl="0" algn="just">
              <a:lnSpc>
                <a:spcPct val="95000"/>
              </a:lnSpc>
              <a:spcBef>
                <a:spcPts val="1200"/>
              </a:spcBef>
              <a:spcAft>
                <a:spcPts val="0"/>
              </a:spcAft>
              <a:buClr>
                <a:schemeClr val="dk1"/>
              </a:buClr>
              <a:buSzPts val="852"/>
              <a:buFont typeface="Arial"/>
              <a:buNone/>
            </a:pPr>
            <a:r>
              <a:rPr lang="en" sz="1407">
                <a:solidFill>
                  <a:srgbClr val="333333"/>
                </a:solidFill>
                <a:highlight>
                  <a:srgbClr val="FFFFFF"/>
                </a:highlight>
                <a:latin typeface="Roboto"/>
                <a:ea typeface="Roboto"/>
                <a:cs typeface="Roboto"/>
                <a:sym typeface="Roboto"/>
              </a:rPr>
              <a:t>In React, when a ref is passed to an element inside render method, a reference to the node can be accessed via the current attribute of the ref.</a:t>
            </a:r>
            <a:endParaRPr sz="1407">
              <a:solidFill>
                <a:srgbClr val="333333"/>
              </a:solidFill>
              <a:highlight>
                <a:srgbClr val="FFFFFF"/>
              </a:highlight>
              <a:latin typeface="Roboto"/>
              <a:ea typeface="Roboto"/>
              <a:cs typeface="Roboto"/>
              <a:sym typeface="Roboto"/>
            </a:endParaRPr>
          </a:p>
          <a:p>
            <a:pPr indent="0" lvl="0" marL="0" rtl="0" algn="l">
              <a:lnSpc>
                <a:spcPct val="136250"/>
              </a:lnSpc>
              <a:spcBef>
                <a:spcPts val="1200"/>
              </a:spcBef>
              <a:spcAft>
                <a:spcPts val="0"/>
              </a:spcAft>
              <a:buSzPts val="852"/>
              <a:buNone/>
            </a:pPr>
            <a:r>
              <a:t/>
            </a:r>
            <a:endParaRPr b="1" sz="1407">
              <a:solidFill>
                <a:srgbClr val="006699"/>
              </a:solidFill>
              <a:latin typeface="Roboto"/>
              <a:ea typeface="Roboto"/>
              <a:cs typeface="Roboto"/>
              <a:sym typeface="Roboto"/>
            </a:endParaRPr>
          </a:p>
          <a:p>
            <a:pPr indent="0" lvl="0" marL="0" rtl="0" algn="l">
              <a:lnSpc>
                <a:spcPct val="136250"/>
              </a:lnSpc>
              <a:spcBef>
                <a:spcPts val="300"/>
              </a:spcBef>
              <a:spcAft>
                <a:spcPts val="0"/>
              </a:spcAft>
              <a:buSzPts val="852"/>
              <a:buNone/>
            </a:pPr>
            <a:r>
              <a:rPr b="1" lang="en" sz="1407">
                <a:solidFill>
                  <a:srgbClr val="006699"/>
                </a:solidFill>
                <a:latin typeface="Roboto"/>
                <a:ea typeface="Roboto"/>
                <a:cs typeface="Roboto"/>
                <a:sym typeface="Roboto"/>
              </a:rPr>
              <a:t>const</a:t>
            </a:r>
            <a:r>
              <a:rPr lang="en" sz="1407">
                <a:solidFill>
                  <a:schemeClr val="dk1"/>
                </a:solidFill>
                <a:latin typeface="Roboto"/>
                <a:ea typeface="Roboto"/>
                <a:cs typeface="Roboto"/>
                <a:sym typeface="Roboto"/>
              </a:rPr>
              <a:t> node = </a:t>
            </a:r>
            <a:r>
              <a:rPr b="1" lang="en" sz="1407">
                <a:solidFill>
                  <a:srgbClr val="006699"/>
                </a:solidFill>
                <a:latin typeface="Roboto"/>
                <a:ea typeface="Roboto"/>
                <a:cs typeface="Roboto"/>
                <a:sym typeface="Roboto"/>
              </a:rPr>
              <a:t>this</a:t>
            </a:r>
            <a:r>
              <a:rPr lang="en" sz="1407">
                <a:solidFill>
                  <a:schemeClr val="dk1"/>
                </a:solidFill>
                <a:latin typeface="Roboto"/>
                <a:ea typeface="Roboto"/>
                <a:cs typeface="Roboto"/>
                <a:sym typeface="Roboto"/>
              </a:rPr>
              <a:t>.callRef.current;  </a:t>
            </a:r>
            <a:endParaRPr sz="1407">
              <a:solidFill>
                <a:schemeClr val="dk1"/>
              </a:solidFill>
              <a:latin typeface="Roboto"/>
              <a:ea typeface="Roboto"/>
              <a:cs typeface="Roboto"/>
              <a:sym typeface="Roboto"/>
            </a:endParaRPr>
          </a:p>
          <a:p>
            <a:pPr indent="0" lvl="0" marL="0" rtl="0" algn="l">
              <a:lnSpc>
                <a:spcPct val="150000"/>
              </a:lnSpc>
              <a:spcBef>
                <a:spcPts val="2300"/>
              </a:spcBef>
              <a:spcAft>
                <a:spcPts val="0"/>
              </a:spcAft>
              <a:buClr>
                <a:schemeClr val="dk1"/>
              </a:buClr>
              <a:buSzPts val="852"/>
              <a:buFont typeface="Arial"/>
              <a:buNone/>
            </a:pPr>
            <a:r>
              <a:rPr lang="en" sz="1407">
                <a:solidFill>
                  <a:schemeClr val="dk1"/>
                </a:solidFill>
                <a:latin typeface="Roboto"/>
                <a:ea typeface="Roboto"/>
                <a:cs typeface="Roboto"/>
                <a:sym typeface="Roboto"/>
              </a:rPr>
              <a:t>The value of the ref differs depending on the type of the node:</a:t>
            </a:r>
            <a:endParaRPr sz="1407">
              <a:solidFill>
                <a:schemeClr val="dk1"/>
              </a:solidFill>
              <a:latin typeface="Roboto"/>
              <a:ea typeface="Roboto"/>
              <a:cs typeface="Roboto"/>
              <a:sym typeface="Roboto"/>
            </a:endParaRPr>
          </a:p>
          <a:p>
            <a:pPr indent="-322897" lvl="0" marL="457200" marR="0" rtl="0" algn="l">
              <a:lnSpc>
                <a:spcPct val="150000"/>
              </a:lnSpc>
              <a:spcBef>
                <a:spcPts val="2300"/>
              </a:spcBef>
              <a:spcAft>
                <a:spcPts val="0"/>
              </a:spcAft>
              <a:buClr>
                <a:schemeClr val="dk1"/>
              </a:buClr>
              <a:buSzPts val="1485"/>
              <a:buFont typeface="Roboto"/>
              <a:buChar char="●"/>
            </a:pPr>
            <a:r>
              <a:rPr lang="en" sz="1485">
                <a:solidFill>
                  <a:schemeClr val="dk1"/>
                </a:solidFill>
                <a:latin typeface="Roboto"/>
                <a:ea typeface="Roboto"/>
                <a:cs typeface="Roboto"/>
                <a:sym typeface="Roboto"/>
              </a:rPr>
              <a:t>When the ref attribute is used on an HTML element, the ref created in the constructor with React.createRef() receives the underlying DOM element as its current property.</a:t>
            </a:r>
            <a:endParaRPr sz="1485">
              <a:solidFill>
                <a:schemeClr val="dk1"/>
              </a:solidFill>
              <a:latin typeface="Roboto"/>
              <a:ea typeface="Roboto"/>
              <a:cs typeface="Roboto"/>
              <a:sym typeface="Roboto"/>
            </a:endParaRPr>
          </a:p>
          <a:p>
            <a:pPr indent="-322897" lvl="0" marL="457200" marR="0" rtl="0" algn="l">
              <a:lnSpc>
                <a:spcPct val="150000"/>
              </a:lnSpc>
              <a:spcBef>
                <a:spcPts val="0"/>
              </a:spcBef>
              <a:spcAft>
                <a:spcPts val="0"/>
              </a:spcAft>
              <a:buClr>
                <a:schemeClr val="dk1"/>
              </a:buClr>
              <a:buSzPts val="1485"/>
              <a:buFont typeface="Roboto"/>
              <a:buChar char="●"/>
            </a:pPr>
            <a:r>
              <a:rPr lang="en" sz="1485">
                <a:solidFill>
                  <a:schemeClr val="dk1"/>
                </a:solidFill>
                <a:latin typeface="Roboto"/>
                <a:ea typeface="Roboto"/>
                <a:cs typeface="Roboto"/>
                <a:sym typeface="Roboto"/>
              </a:rPr>
              <a:t>When the ref attribute is used on a custom class component, the ref object receives the mounted instance of the component as its current </a:t>
            </a:r>
            <a:r>
              <a:rPr lang="en" sz="1485">
                <a:solidFill>
                  <a:schemeClr val="dk1"/>
                </a:solidFill>
                <a:latin typeface="Roboto"/>
                <a:ea typeface="Roboto"/>
                <a:cs typeface="Roboto"/>
                <a:sym typeface="Roboto"/>
              </a:rPr>
              <a:t>property</a:t>
            </a:r>
            <a:r>
              <a:rPr lang="en" sz="1485">
                <a:solidFill>
                  <a:schemeClr val="dk1"/>
                </a:solidFill>
                <a:latin typeface="Roboto"/>
                <a:ea typeface="Roboto"/>
                <a:cs typeface="Roboto"/>
                <a:sym typeface="Roboto"/>
              </a:rPr>
              <a:t>.</a:t>
            </a:r>
            <a:endParaRPr sz="1485">
              <a:solidFill>
                <a:schemeClr val="dk1"/>
              </a:solidFill>
              <a:latin typeface="Roboto"/>
              <a:ea typeface="Roboto"/>
              <a:cs typeface="Roboto"/>
              <a:sym typeface="Roboto"/>
            </a:endParaRPr>
          </a:p>
          <a:p>
            <a:pPr indent="-322897" lvl="0" marL="457200" marR="0" rtl="0" algn="l">
              <a:lnSpc>
                <a:spcPct val="150000"/>
              </a:lnSpc>
              <a:spcBef>
                <a:spcPts val="0"/>
              </a:spcBef>
              <a:spcAft>
                <a:spcPts val="0"/>
              </a:spcAft>
              <a:buClr>
                <a:schemeClr val="dk1"/>
              </a:buClr>
              <a:buSzPts val="1485"/>
              <a:buFont typeface="Roboto"/>
              <a:buChar char="●"/>
            </a:pPr>
            <a:r>
              <a:rPr lang="en" sz="1485">
                <a:solidFill>
                  <a:schemeClr val="dk1"/>
                </a:solidFill>
                <a:latin typeface="Roboto"/>
                <a:ea typeface="Roboto"/>
                <a:cs typeface="Roboto"/>
                <a:sym typeface="Roboto"/>
              </a:rPr>
              <a:t>As </a:t>
            </a:r>
            <a:r>
              <a:rPr lang="en" sz="1485">
                <a:solidFill>
                  <a:schemeClr val="dk1"/>
                </a:solidFill>
                <a:latin typeface="Roboto"/>
                <a:ea typeface="Roboto"/>
                <a:cs typeface="Roboto"/>
                <a:sym typeface="Roboto"/>
              </a:rPr>
              <a:t>Refs do not have instances so  y</a:t>
            </a:r>
            <a:r>
              <a:rPr lang="en" sz="1485">
                <a:solidFill>
                  <a:schemeClr val="dk1"/>
                </a:solidFill>
                <a:latin typeface="Roboto"/>
                <a:ea typeface="Roboto"/>
                <a:cs typeface="Roboto"/>
                <a:sym typeface="Roboto"/>
              </a:rPr>
              <a:t>ou can not use it’s attribute on function components..</a:t>
            </a:r>
            <a:endParaRPr sz="1485">
              <a:solidFill>
                <a:schemeClr val="dk1"/>
              </a:solidFill>
              <a:latin typeface="Roboto"/>
              <a:ea typeface="Roboto"/>
              <a:cs typeface="Roboto"/>
              <a:sym typeface="Roboto"/>
            </a:endParaRPr>
          </a:p>
          <a:p>
            <a:pPr indent="0" lvl="0" marL="457200" marR="0" rtl="0" algn="l">
              <a:lnSpc>
                <a:spcPct val="150000"/>
              </a:lnSpc>
              <a:spcBef>
                <a:spcPts val="2300"/>
              </a:spcBef>
              <a:spcAft>
                <a:spcPts val="0"/>
              </a:spcAft>
              <a:buSzPts val="852"/>
              <a:buNone/>
            </a:pPr>
            <a:r>
              <a:t/>
            </a:r>
            <a:endParaRPr sz="1485">
              <a:solidFill>
                <a:schemeClr val="dk1"/>
              </a:solidFill>
              <a:latin typeface="Roboto"/>
              <a:ea typeface="Roboto"/>
              <a:cs typeface="Roboto"/>
              <a:sym typeface="Roboto"/>
            </a:endParaRPr>
          </a:p>
          <a:p>
            <a:pPr indent="0" lvl="0" marL="0" rtl="0" algn="l">
              <a:lnSpc>
                <a:spcPct val="136250"/>
              </a:lnSpc>
              <a:spcBef>
                <a:spcPts val="300"/>
              </a:spcBef>
              <a:spcAft>
                <a:spcPts val="0"/>
              </a:spcAft>
              <a:buSzPts val="852"/>
              <a:buNone/>
            </a:pPr>
            <a:r>
              <a:t/>
            </a:r>
            <a:endParaRPr sz="1407">
              <a:solidFill>
                <a:schemeClr val="dk1"/>
              </a:solidFill>
              <a:latin typeface="Roboto"/>
              <a:ea typeface="Roboto"/>
              <a:cs typeface="Roboto"/>
              <a:sym typeface="Roboto"/>
            </a:endParaRPr>
          </a:p>
          <a:p>
            <a:pPr indent="0" lvl="0" marL="0" rtl="0" algn="l">
              <a:lnSpc>
                <a:spcPct val="95000"/>
              </a:lnSpc>
              <a:spcBef>
                <a:spcPts val="0"/>
              </a:spcBef>
              <a:spcAft>
                <a:spcPts val="1200"/>
              </a:spcAft>
              <a:buSzPts val="852"/>
              <a:buNone/>
            </a:pPr>
            <a:r>
              <a:t/>
            </a:r>
            <a:endParaRPr sz="1872"/>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7" name="Google Shape;567;p92"/>
          <p:cNvSpPr txBox="1"/>
          <p:nvPr>
            <p:ph idx="1" type="body"/>
          </p:nvPr>
        </p:nvSpPr>
        <p:spPr>
          <a:xfrm>
            <a:off x="311700" y="445025"/>
            <a:ext cx="8520600" cy="4123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en" sz="1120">
                <a:solidFill>
                  <a:srgbClr val="202124"/>
                </a:solidFill>
                <a:highlight>
                  <a:srgbClr val="FFFFFF"/>
                </a:highlight>
              </a:rPr>
              <a:t>User interface</a:t>
            </a:r>
            <a:r>
              <a:rPr lang="en" sz="1120">
                <a:solidFill>
                  <a:srgbClr val="202124"/>
                </a:solidFill>
                <a:highlight>
                  <a:srgbClr val="FFFFFF"/>
                </a:highlight>
              </a:rPr>
              <a:t> (UI) design refers to the aesthetic elements by which people interact with a product, such as buttons, icons, menu bars, typography, colors, and more. User experience (UX) design refers to the experience a user has when interacting with a product.</a:t>
            </a:r>
            <a:endParaRPr sz="1120">
              <a:solidFill>
                <a:srgbClr val="202124"/>
              </a:solidFill>
              <a:highlight>
                <a:srgbClr val="FFFFFF"/>
              </a:highlight>
            </a:endParaRPr>
          </a:p>
          <a:p>
            <a:pPr indent="0" lvl="0" marL="0" rtl="0" algn="l">
              <a:lnSpc>
                <a:spcPct val="95000"/>
              </a:lnSpc>
              <a:spcBef>
                <a:spcPts val="1200"/>
              </a:spcBef>
              <a:spcAft>
                <a:spcPts val="0"/>
              </a:spcAft>
              <a:buSzPts val="935"/>
              <a:buNone/>
            </a:pPr>
            <a:r>
              <a:rPr lang="en" sz="1120">
                <a:solidFill>
                  <a:srgbClr val="202124"/>
                </a:solidFill>
                <a:highlight>
                  <a:srgbClr val="FFFFFF"/>
                </a:highlight>
              </a:rPr>
              <a:t>Ex:- UI is created in layers of interaction that appeal to the human senses (sight, touch, auditory and more). They include both input devices like </a:t>
            </a:r>
            <a:r>
              <a:rPr b="1" lang="en" sz="1120">
                <a:solidFill>
                  <a:srgbClr val="202124"/>
                </a:solidFill>
                <a:highlight>
                  <a:srgbClr val="FFFFFF"/>
                </a:highlight>
              </a:rPr>
              <a:t>keyboard</a:t>
            </a:r>
            <a:r>
              <a:rPr lang="en" sz="1120">
                <a:solidFill>
                  <a:srgbClr val="202124"/>
                </a:solidFill>
                <a:highlight>
                  <a:srgbClr val="FFFFFF"/>
                </a:highlight>
              </a:rPr>
              <a:t>, mouse, trackpad, microphone, touch screen, fingerprint scanner, e-pen and camera and output devices like monitors, speakers and printers</a:t>
            </a:r>
            <a:endParaRPr sz="1120">
              <a:solidFill>
                <a:srgbClr val="202124"/>
              </a:solidFill>
              <a:highlight>
                <a:srgbClr val="FFFFFF"/>
              </a:highlight>
            </a:endParaRPr>
          </a:p>
          <a:p>
            <a:pPr indent="0" lvl="0" marL="0" rtl="0" algn="l">
              <a:lnSpc>
                <a:spcPct val="95000"/>
              </a:lnSpc>
              <a:spcBef>
                <a:spcPts val="1200"/>
              </a:spcBef>
              <a:spcAft>
                <a:spcPts val="0"/>
              </a:spcAft>
              <a:buSzPts val="935"/>
              <a:buNone/>
            </a:pPr>
            <a:r>
              <a:rPr b="1" lang="en" sz="1120">
                <a:solidFill>
                  <a:srgbClr val="202124"/>
                </a:solidFill>
                <a:highlight>
                  <a:srgbClr val="FFFFFF"/>
                </a:highlight>
              </a:rPr>
              <a:t>User experience</a:t>
            </a:r>
            <a:r>
              <a:rPr lang="en" sz="1120">
                <a:solidFill>
                  <a:srgbClr val="202124"/>
                </a:solidFill>
                <a:highlight>
                  <a:srgbClr val="FFFFFF"/>
                </a:highlight>
              </a:rPr>
              <a:t> (UX) design refers to the experience a user has when interacting with a product. It focuses on the user journey and how efficient and easy to use the product is. User experience" encompasses all aspects of the end-user's interaction with the company, its services, and its products.</a:t>
            </a:r>
            <a:endParaRPr sz="1120">
              <a:solidFill>
                <a:srgbClr val="202124"/>
              </a:solidFill>
              <a:highlight>
                <a:srgbClr val="FFFFFF"/>
              </a:highlight>
            </a:endParaRPr>
          </a:p>
          <a:p>
            <a:pPr indent="0" lvl="0" marL="0" rtl="0" algn="l">
              <a:lnSpc>
                <a:spcPct val="95000"/>
              </a:lnSpc>
              <a:spcBef>
                <a:spcPts val="1200"/>
              </a:spcBef>
              <a:spcAft>
                <a:spcPts val="0"/>
              </a:spcAft>
              <a:buSzPts val="935"/>
              <a:buNone/>
            </a:pPr>
            <a:r>
              <a:rPr lang="en" sz="1120">
                <a:solidFill>
                  <a:srgbClr val="202124"/>
                </a:solidFill>
                <a:highlight>
                  <a:srgbClr val="FFFFFF"/>
                </a:highlight>
              </a:rPr>
              <a:t>Ex:- It is </a:t>
            </a:r>
            <a:r>
              <a:rPr b="1" lang="en" sz="1120">
                <a:solidFill>
                  <a:srgbClr val="202124"/>
                </a:solidFill>
                <a:highlight>
                  <a:srgbClr val="FFFFFF"/>
                </a:highlight>
              </a:rPr>
              <a:t>the personal, internal experience customers go through when using a product's interface</a:t>
            </a:r>
            <a:r>
              <a:rPr lang="en" sz="1120">
                <a:solidFill>
                  <a:srgbClr val="202124"/>
                </a:solidFill>
                <a:highlight>
                  <a:srgbClr val="FFFFFF"/>
                </a:highlight>
              </a:rPr>
              <a:t>. Let's take as an example an e-commerce website. ... This will probably push the customer to choose and purchase the products on those websites where she experienced a good user experience.</a:t>
            </a:r>
            <a:endParaRPr sz="1120">
              <a:solidFill>
                <a:srgbClr val="202124"/>
              </a:solidFill>
              <a:highlight>
                <a:srgbClr val="FFFFFF"/>
              </a:highlight>
            </a:endParaRPr>
          </a:p>
          <a:p>
            <a:pPr indent="0" lvl="0" marL="0" rtl="0" algn="l">
              <a:lnSpc>
                <a:spcPct val="95000"/>
              </a:lnSpc>
              <a:spcBef>
                <a:spcPts val="1200"/>
              </a:spcBef>
              <a:spcAft>
                <a:spcPts val="0"/>
              </a:spcAft>
              <a:buSzPts val="935"/>
              <a:buNone/>
            </a:pPr>
            <a:r>
              <a:t/>
            </a:r>
            <a:endParaRPr sz="1120">
              <a:solidFill>
                <a:srgbClr val="202124"/>
              </a:solidFill>
              <a:highlight>
                <a:srgbClr val="FFFFFF"/>
              </a:highlight>
            </a:endParaRPr>
          </a:p>
          <a:p>
            <a:pPr indent="0" lvl="0" marL="0" rtl="0" algn="l">
              <a:lnSpc>
                <a:spcPct val="95000"/>
              </a:lnSpc>
              <a:spcBef>
                <a:spcPts val="1200"/>
              </a:spcBef>
              <a:spcAft>
                <a:spcPts val="0"/>
              </a:spcAft>
              <a:buSzPts val="935"/>
              <a:buNone/>
            </a:pPr>
            <a:r>
              <a:rPr lang="en" sz="1120">
                <a:solidFill>
                  <a:srgbClr val="202124"/>
                </a:solidFill>
                <a:highlight>
                  <a:srgbClr val="FFFFFF"/>
                </a:highlight>
              </a:rPr>
              <a:t>UX (user experience) and UI (user interface) are two interdependent terms. While UI generally deals with the interaction between users and computer systems, software and applications, UX deals more generally with </a:t>
            </a:r>
            <a:r>
              <a:rPr b="1" lang="en" sz="1120">
                <a:solidFill>
                  <a:srgbClr val="202124"/>
                </a:solidFill>
                <a:highlight>
                  <a:srgbClr val="FFFFFF"/>
                </a:highlight>
              </a:rPr>
              <a:t>a user's overall experience with a brand, product or service</a:t>
            </a:r>
            <a:r>
              <a:rPr lang="en" sz="1120">
                <a:solidFill>
                  <a:srgbClr val="202124"/>
                </a:solidFill>
                <a:highlight>
                  <a:srgbClr val="FFFFFF"/>
                </a:highlight>
              </a:rPr>
              <a:t>.</a:t>
            </a:r>
            <a:endParaRPr sz="1120">
              <a:solidFill>
                <a:srgbClr val="202124"/>
              </a:solidFill>
              <a:highlight>
                <a:srgbClr val="FFFFFF"/>
              </a:highlight>
            </a:endParaRPr>
          </a:p>
          <a:p>
            <a:pPr indent="0" lvl="0" marL="0" rtl="0" algn="l">
              <a:lnSpc>
                <a:spcPct val="95000"/>
              </a:lnSpc>
              <a:spcBef>
                <a:spcPts val="1200"/>
              </a:spcBef>
              <a:spcAft>
                <a:spcPts val="0"/>
              </a:spcAft>
              <a:buSzPts val="935"/>
              <a:buNone/>
            </a:pPr>
            <a:r>
              <a:rPr lang="en" sz="1200">
                <a:solidFill>
                  <a:srgbClr val="202124"/>
                </a:solidFill>
                <a:highlight>
                  <a:srgbClr val="FFFFFF"/>
                </a:highlight>
              </a:rPr>
              <a:t>In React, a </a:t>
            </a:r>
            <a:r>
              <a:rPr b="1" lang="en" sz="1200">
                <a:solidFill>
                  <a:srgbClr val="202124"/>
                </a:solidFill>
                <a:highlight>
                  <a:srgbClr val="FFFFFF"/>
                </a:highlight>
              </a:rPr>
              <a:t>reusable component</a:t>
            </a:r>
            <a:r>
              <a:rPr lang="en" sz="1200">
                <a:solidFill>
                  <a:srgbClr val="202124"/>
                </a:solidFill>
                <a:highlight>
                  <a:srgbClr val="FFFFFF"/>
                </a:highlight>
              </a:rPr>
              <a:t> is </a:t>
            </a:r>
            <a:r>
              <a:rPr b="1" lang="en" sz="1200">
                <a:solidFill>
                  <a:srgbClr val="202124"/>
                </a:solidFill>
                <a:highlight>
                  <a:srgbClr val="FFFFFF"/>
                </a:highlight>
              </a:rPr>
              <a:t>a piece of UI</a:t>
            </a:r>
            <a:r>
              <a:rPr lang="en" sz="1200">
                <a:solidFill>
                  <a:srgbClr val="202124"/>
                </a:solidFill>
                <a:highlight>
                  <a:srgbClr val="FFFFFF"/>
                </a:highlight>
              </a:rPr>
              <a:t> that can be used in various parts of an application to build more than one UI instance. For instance, we can have a button component display with different colors in several parts of our application</a:t>
            </a:r>
            <a:endParaRPr sz="1120">
              <a:solidFill>
                <a:srgbClr val="202124"/>
              </a:solidFill>
              <a:highlight>
                <a:srgbClr val="FFFFFF"/>
              </a:highlight>
            </a:endParaRPr>
          </a:p>
          <a:p>
            <a:pPr indent="0" lvl="0" marL="0" rtl="0" algn="l">
              <a:lnSpc>
                <a:spcPct val="95000"/>
              </a:lnSpc>
              <a:spcBef>
                <a:spcPts val="1200"/>
              </a:spcBef>
              <a:spcAft>
                <a:spcPts val="1200"/>
              </a:spcAft>
              <a:buSzPts val="935"/>
              <a:buNone/>
            </a:pPr>
            <a:r>
              <a:t/>
            </a:r>
            <a:endParaRPr sz="1120">
              <a:solidFill>
                <a:srgbClr val="202124"/>
              </a:solidFill>
              <a:highlight>
                <a:srgbClr val="FFFFFF"/>
              </a:high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3" name="Google Shape;573;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4" name="Google Shape;574;p93"/>
          <p:cNvPicPr preferRelativeResize="0"/>
          <p:nvPr/>
        </p:nvPicPr>
        <p:blipFill>
          <a:blip r:embed="rId3">
            <a:alphaModFix/>
          </a:blip>
          <a:stretch>
            <a:fillRect/>
          </a:stretch>
        </p:blipFill>
        <p:spPr>
          <a:xfrm>
            <a:off x="311700" y="430300"/>
            <a:ext cx="8520600" cy="4138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0" name="Google Shape;580;p94"/>
          <p:cNvSpPr txBox="1"/>
          <p:nvPr>
            <p:ph idx="1" type="body"/>
          </p:nvPr>
        </p:nvSpPr>
        <p:spPr>
          <a:xfrm>
            <a:off x="311700" y="1152475"/>
            <a:ext cx="8520600" cy="3416400"/>
          </a:xfrm>
          <a:prstGeom prst="rect">
            <a:avLst/>
          </a:prstGeom>
          <a:solidFill>
            <a:srgbClr val="FFFFFF"/>
          </a:solidFill>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solidFill>
                  <a:schemeClr val="dk1"/>
                </a:solidFill>
              </a:rPr>
              <a:t>React native is cross platform (</a:t>
            </a:r>
            <a:r>
              <a:rPr lang="en" sz="1200">
                <a:solidFill>
                  <a:srgbClr val="202124"/>
                </a:solidFill>
                <a:highlight>
                  <a:srgbClr val="FFFFFF"/>
                </a:highlight>
              </a:rPr>
              <a:t>The cross-platform or multiplatform software is </a:t>
            </a:r>
            <a:r>
              <a:rPr b="1" lang="en" sz="1200">
                <a:solidFill>
                  <a:srgbClr val="202124"/>
                </a:solidFill>
                <a:highlight>
                  <a:srgbClr val="FFFFFF"/>
                </a:highlight>
              </a:rPr>
              <a:t>a type of application / program / software that works on various operating systems or devices</a:t>
            </a:r>
            <a:r>
              <a:rPr lang="en" sz="1200">
                <a:solidFill>
                  <a:srgbClr val="202124"/>
                </a:solidFill>
                <a:highlight>
                  <a:srgbClr val="FFFFFF"/>
                </a:highlight>
              </a:rPr>
              <a:t>, which are often called platforms. A platform means an operating system such as Windows, Mac OS, Android, or iOS.) </a:t>
            </a:r>
            <a:r>
              <a:rPr lang="en" sz="1400">
                <a:solidFill>
                  <a:schemeClr val="dk1"/>
                </a:solidFill>
              </a:rPr>
              <a:t>dependent language which is used for mobile app development,</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rPr lang="en" sz="1400">
                <a:solidFill>
                  <a:schemeClr val="dk1"/>
                </a:solidFill>
              </a:rPr>
              <a:t>Dart programming lang. Which came up in 2017 built by google,  Flutter is framework. Dart is inspired by javascript, c, c++, c#, java all the languages. Background we are using Dart and frontend we are using flutter, The  flutter framework is used to design UI for mobile app, it is work with flux. So not only Facebook, but it works with react-native.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spcBef>
                <a:spcPts val="0"/>
              </a:spcBef>
              <a:spcAft>
                <a:spcPts val="1200"/>
              </a:spcAft>
              <a:buNone/>
            </a:pPr>
            <a:r>
              <a:t/>
            </a:r>
            <a:endParaRPr/>
          </a:p>
        </p:txBody>
      </p:sp>
      <p:sp>
        <p:nvSpPr>
          <p:cNvPr id="581" name="Google Shape;581;p9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7" name="Google Shape;587;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8" name="Google Shape;588;p95"/>
          <p:cNvPicPr preferRelativeResize="0"/>
          <p:nvPr/>
        </p:nvPicPr>
        <p:blipFill>
          <a:blip r:embed="rId3">
            <a:alphaModFix/>
          </a:blip>
          <a:stretch>
            <a:fillRect/>
          </a:stretch>
        </p:blipFill>
        <p:spPr>
          <a:xfrm>
            <a:off x="311700" y="23825"/>
            <a:ext cx="8520600" cy="5095875"/>
          </a:xfrm>
          <a:prstGeom prst="rect">
            <a:avLst/>
          </a:prstGeom>
          <a:noFill/>
          <a:ln>
            <a:noFill/>
          </a:ln>
        </p:spPr>
      </p:pic>
      <p:sp>
        <p:nvSpPr>
          <p:cNvPr id="589" name="Google Shape;589;p95"/>
          <p:cNvSpPr txBox="1"/>
          <p:nvPr/>
        </p:nvSpPr>
        <p:spPr>
          <a:xfrm>
            <a:off x="470975" y="2515975"/>
            <a:ext cx="7882500" cy="1477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you look at the events, you can control on the events, initiates the events, you can maintain not only the integrity but also validate the application states. </a:t>
            </a:r>
            <a:endParaRPr/>
          </a:p>
          <a:p>
            <a:pPr indent="0" lvl="0" marL="0" rtl="0" algn="l">
              <a:spcBef>
                <a:spcPts val="0"/>
              </a:spcBef>
              <a:spcAft>
                <a:spcPts val="0"/>
              </a:spcAft>
              <a:buNone/>
            </a:pPr>
            <a:r>
              <a:rPr lang="en"/>
              <a:t>We can pass the parameter from one component to another using functions.</a:t>
            </a:r>
            <a:endParaRPr/>
          </a:p>
          <a:p>
            <a:pPr indent="0" lvl="0" marL="0" rtl="0" algn="l">
              <a:spcBef>
                <a:spcPts val="0"/>
              </a:spcBef>
              <a:spcAft>
                <a:spcPts val="0"/>
              </a:spcAft>
              <a:buNone/>
            </a:pPr>
            <a:r>
              <a:rPr lang="en"/>
              <a:t>How can we call the value?  using functions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5" name="Google Shape;595;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6" name="Google Shape;596;p96"/>
          <p:cNvPicPr preferRelativeResize="0"/>
          <p:nvPr/>
        </p:nvPicPr>
        <p:blipFill>
          <a:blip r:embed="rId3">
            <a:alphaModFix/>
          </a:blip>
          <a:stretch>
            <a:fillRect/>
          </a:stretch>
        </p:blipFill>
        <p:spPr>
          <a:xfrm>
            <a:off x="311700" y="0"/>
            <a:ext cx="8520600"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7"/>
          <p:cNvSpPr txBox="1"/>
          <p:nvPr>
            <p:ph idx="1" type="body"/>
          </p:nvPr>
        </p:nvSpPr>
        <p:spPr>
          <a:xfrm>
            <a:off x="311700" y="409000"/>
            <a:ext cx="8520600" cy="41598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None/>
            </a:pPr>
            <a:r>
              <a:rPr lang="en" sz="2000"/>
              <a:t>Callback function is nothing but Dispatcher, we have to  define dispatcher in flux, we have to define the stores i.e data persistent data,(</a:t>
            </a:r>
            <a:r>
              <a:rPr lang="en" sz="1400">
                <a:solidFill>
                  <a:srgbClr val="202124"/>
                </a:solidFill>
                <a:highlight>
                  <a:srgbClr val="FFFFFF"/>
                </a:highlight>
              </a:rPr>
              <a:t>Persistent data in the field of data processing denotes </a:t>
            </a:r>
            <a:r>
              <a:rPr b="1" lang="en" sz="1400">
                <a:solidFill>
                  <a:srgbClr val="202124"/>
                </a:solidFill>
                <a:highlight>
                  <a:srgbClr val="FFFFFF"/>
                </a:highlight>
              </a:rPr>
              <a:t>information that is infrequently accessed and not likely to be modified</a:t>
            </a:r>
            <a:r>
              <a:rPr lang="en" sz="1400">
                <a:solidFill>
                  <a:srgbClr val="202124"/>
                </a:solidFill>
                <a:highlight>
                  <a:srgbClr val="FFFFFF"/>
                </a:highlight>
              </a:rPr>
              <a:t>. Static data is information, for example a record, that does not change and may be intended to be permanent. It may have previously been categorized as persistent or dynamic)</a:t>
            </a:r>
            <a:r>
              <a:rPr lang="en" sz="2000"/>
              <a:t> </a:t>
            </a:r>
            <a:endParaRPr sz="2000"/>
          </a:p>
          <a:p>
            <a:pPr indent="0" lvl="0" marL="0" rtl="0" algn="just">
              <a:lnSpc>
                <a:spcPct val="105000"/>
              </a:lnSpc>
              <a:spcBef>
                <a:spcPts val="1200"/>
              </a:spcBef>
              <a:spcAft>
                <a:spcPts val="0"/>
              </a:spcAft>
              <a:buNone/>
            </a:pPr>
            <a:r>
              <a:rPr lang="en" sz="2000"/>
              <a:t>consistent data (</a:t>
            </a:r>
            <a:r>
              <a:rPr b="1" lang="en" sz="1400">
                <a:solidFill>
                  <a:srgbClr val="202124"/>
                </a:solidFill>
                <a:highlight>
                  <a:srgbClr val="FFFFFF"/>
                </a:highlight>
              </a:rPr>
              <a:t>Data that belongs together with regard to content and describes a process state at a specific time</a:t>
            </a:r>
            <a:r>
              <a:rPr lang="en" sz="1400">
                <a:solidFill>
                  <a:srgbClr val="202124"/>
                </a:solidFill>
                <a:highlight>
                  <a:srgbClr val="FFFFFF"/>
                </a:highlight>
              </a:rPr>
              <a:t> is called consistent data. For data to be consistent, it must not be changed or updated during processing or transfer. Example: You want to determine the mean value of a series of numbers.)</a:t>
            </a:r>
            <a:r>
              <a:rPr lang="en" sz="2000"/>
              <a:t>, discrete data(</a:t>
            </a:r>
            <a:r>
              <a:rPr lang="en" sz="1400">
                <a:solidFill>
                  <a:srgbClr val="202124"/>
                </a:solidFill>
                <a:highlight>
                  <a:srgbClr val="FFFFFF"/>
                </a:highlight>
              </a:rPr>
              <a:t>Discrete data is </a:t>
            </a:r>
            <a:r>
              <a:rPr b="1" lang="en" sz="1400">
                <a:solidFill>
                  <a:srgbClr val="202124"/>
                </a:solidFill>
                <a:highlight>
                  <a:srgbClr val="FFFFFF"/>
                </a:highlight>
              </a:rPr>
              <a:t>information that can only take certain values</a:t>
            </a:r>
            <a:r>
              <a:rPr lang="en" sz="1400">
                <a:solidFill>
                  <a:srgbClr val="202124"/>
                </a:solidFill>
                <a:highlight>
                  <a:srgbClr val="FFFFFF"/>
                </a:highlight>
              </a:rPr>
              <a:t>.  This type of data is often represented using tally charts, bar charts or pie charts. Continuous data is data that can take any value. Height, weight, temperature and length are all examples of continuous data.)  so we are going to store this data and events about how we are going to handle data. </a:t>
            </a:r>
            <a:endParaRPr sz="1400">
              <a:solidFill>
                <a:srgbClr val="202124"/>
              </a:solidFill>
              <a:highlight>
                <a:srgbClr val="FFFFFF"/>
              </a:highlight>
            </a:endParaRPr>
          </a:p>
          <a:p>
            <a:pPr indent="0" lvl="0" marL="0" rtl="0" algn="just">
              <a:lnSpc>
                <a:spcPct val="105000"/>
              </a:lnSpc>
              <a:spcBef>
                <a:spcPts val="1200"/>
              </a:spcBef>
              <a:spcAft>
                <a:spcPts val="0"/>
              </a:spcAft>
              <a:buNone/>
            </a:pPr>
            <a:r>
              <a:t/>
            </a:r>
            <a:endParaRPr sz="2000"/>
          </a:p>
          <a:p>
            <a:pPr indent="0" lvl="0" marL="0" rtl="0" algn="just">
              <a:lnSpc>
                <a:spcPct val="105000"/>
              </a:lnSpc>
              <a:spcBef>
                <a:spcPts val="1200"/>
              </a:spcBef>
              <a:spcAft>
                <a:spcPts val="1200"/>
              </a:spcAft>
              <a:buNone/>
            </a:pPr>
            <a:r>
              <a:t/>
            </a:r>
            <a:endParaRPr sz="2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7" name="Google Shape;607;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lang="en"/>
              <a:t>Views:- </a:t>
            </a:r>
            <a:r>
              <a:rPr lang="en"/>
              <a:t>How we are going to communicate with users?</a:t>
            </a:r>
            <a:endParaRPr/>
          </a:p>
          <a:p>
            <a:pPr indent="0" lvl="0" marL="0" rtl="0" algn="just">
              <a:spcBef>
                <a:spcPts val="1200"/>
              </a:spcBef>
              <a:spcAft>
                <a:spcPts val="0"/>
              </a:spcAft>
              <a:buClr>
                <a:schemeClr val="dk1"/>
              </a:buClr>
              <a:buSzPts val="1100"/>
              <a:buFont typeface="Arial"/>
              <a:buNone/>
            </a:pPr>
            <a:r>
              <a:rPr lang="en"/>
              <a:t>User interaction is  nothing but views. </a:t>
            </a:r>
            <a:endParaRPr/>
          </a:p>
          <a:p>
            <a:pPr indent="0" lvl="0" marL="0" rtl="0" algn="just">
              <a:spcBef>
                <a:spcPts val="1200"/>
              </a:spcBef>
              <a:spcAft>
                <a:spcPts val="0"/>
              </a:spcAft>
              <a:buClr>
                <a:schemeClr val="dk1"/>
              </a:buClr>
              <a:buSzPts val="1100"/>
              <a:buFont typeface="Arial"/>
              <a:buNone/>
            </a:pPr>
            <a:r>
              <a:rPr b="1" lang="en"/>
              <a:t>Action Creators </a:t>
            </a:r>
            <a:r>
              <a:rPr lang="en"/>
              <a:t> this are nothing but actions.</a:t>
            </a:r>
            <a:endParaRPr/>
          </a:p>
          <a:p>
            <a:pPr indent="0" lvl="0" marL="0" rtl="0" algn="l">
              <a:spcBef>
                <a:spcPts val="1200"/>
              </a:spcBef>
              <a:spcAft>
                <a:spcPts val="12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3" name="Google Shape;613;p99"/>
          <p:cNvSpPr txBox="1"/>
          <p:nvPr>
            <p:ph idx="1" type="body"/>
          </p:nvPr>
        </p:nvSpPr>
        <p:spPr>
          <a:xfrm>
            <a:off x="311700" y="445025"/>
            <a:ext cx="8520600" cy="4123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t/>
            </a:r>
            <a:endParaRPr sz="1629"/>
          </a:p>
          <a:p>
            <a:pPr indent="0" lvl="0" marL="0" rtl="0" algn="l">
              <a:lnSpc>
                <a:spcPct val="95000"/>
              </a:lnSpc>
              <a:spcBef>
                <a:spcPts val="1200"/>
              </a:spcBef>
              <a:spcAft>
                <a:spcPts val="0"/>
              </a:spcAft>
              <a:buSzPts val="935"/>
              <a:buNone/>
            </a:pPr>
            <a:r>
              <a:rPr lang="en" sz="1629"/>
              <a:t>If I want to become flux, UI programmer using flux architecture then I should able to know 4 things:</a:t>
            </a:r>
            <a:endParaRPr sz="1629"/>
          </a:p>
          <a:p>
            <a:pPr indent="-332105" lvl="0" marL="457200" rtl="0" algn="l">
              <a:lnSpc>
                <a:spcPct val="95000"/>
              </a:lnSpc>
              <a:spcBef>
                <a:spcPts val="1200"/>
              </a:spcBef>
              <a:spcAft>
                <a:spcPts val="0"/>
              </a:spcAft>
              <a:buSzPts val="1630"/>
              <a:buAutoNum type="arabicParenR"/>
            </a:pPr>
            <a:r>
              <a:rPr lang="en" sz="1629"/>
              <a:t>How can I define Action Creator?</a:t>
            </a:r>
            <a:endParaRPr sz="1629"/>
          </a:p>
          <a:p>
            <a:pPr indent="-332105" lvl="0" marL="457200" rtl="0" algn="l">
              <a:lnSpc>
                <a:spcPct val="95000"/>
              </a:lnSpc>
              <a:spcBef>
                <a:spcPts val="0"/>
              </a:spcBef>
              <a:spcAft>
                <a:spcPts val="0"/>
              </a:spcAft>
              <a:buSzPts val="1630"/>
              <a:buAutoNum type="arabicParenR"/>
            </a:pPr>
            <a:r>
              <a:rPr lang="en" sz="1629"/>
              <a:t>How can I define Dispatcher?</a:t>
            </a:r>
            <a:endParaRPr sz="1629"/>
          </a:p>
          <a:p>
            <a:pPr indent="-332105" lvl="0" marL="457200" rtl="0" algn="l">
              <a:lnSpc>
                <a:spcPct val="95000"/>
              </a:lnSpc>
              <a:spcBef>
                <a:spcPts val="0"/>
              </a:spcBef>
              <a:spcAft>
                <a:spcPts val="0"/>
              </a:spcAft>
              <a:buSzPts val="1630"/>
              <a:buAutoNum type="arabicParenR"/>
            </a:pPr>
            <a:r>
              <a:rPr lang="en" sz="1629"/>
              <a:t>How can I define stores?</a:t>
            </a:r>
            <a:endParaRPr sz="1629"/>
          </a:p>
          <a:p>
            <a:pPr indent="-332105" lvl="0" marL="457200" rtl="0" algn="l">
              <a:lnSpc>
                <a:spcPct val="95000"/>
              </a:lnSpc>
              <a:spcBef>
                <a:spcPts val="0"/>
              </a:spcBef>
              <a:spcAft>
                <a:spcPts val="0"/>
              </a:spcAft>
              <a:buSzPts val="1630"/>
              <a:buAutoNum type="arabicParenR"/>
            </a:pPr>
            <a:r>
              <a:rPr lang="en" sz="1629"/>
              <a:t>How can I define views?</a:t>
            </a:r>
            <a:endParaRPr sz="1629"/>
          </a:p>
          <a:p>
            <a:pPr indent="0" lvl="0" marL="457200" rtl="0" algn="l">
              <a:lnSpc>
                <a:spcPct val="95000"/>
              </a:lnSpc>
              <a:spcBef>
                <a:spcPts val="1200"/>
              </a:spcBef>
              <a:spcAft>
                <a:spcPts val="0"/>
              </a:spcAft>
              <a:buSzPts val="935"/>
              <a:buNone/>
            </a:pPr>
            <a:r>
              <a:t/>
            </a:r>
            <a:endParaRPr sz="1629"/>
          </a:p>
          <a:p>
            <a:pPr indent="0" lvl="0" marL="457200" rtl="0" algn="l">
              <a:lnSpc>
                <a:spcPct val="95000"/>
              </a:lnSpc>
              <a:spcBef>
                <a:spcPts val="1200"/>
              </a:spcBef>
              <a:spcAft>
                <a:spcPts val="0"/>
              </a:spcAft>
              <a:buSzPts val="935"/>
              <a:buNone/>
            </a:pPr>
            <a:r>
              <a:rPr lang="en" sz="1629"/>
              <a:t>If I can able to do this then I can able to do flux programming, kindly refer below link to know more,</a:t>
            </a:r>
            <a:endParaRPr sz="1629"/>
          </a:p>
          <a:p>
            <a:pPr indent="0" lvl="0" marL="457200" rtl="0" algn="l">
              <a:lnSpc>
                <a:spcPct val="95000"/>
              </a:lnSpc>
              <a:spcBef>
                <a:spcPts val="1200"/>
              </a:spcBef>
              <a:spcAft>
                <a:spcPts val="0"/>
              </a:spcAft>
              <a:buSzPts val="935"/>
              <a:buNone/>
            </a:pPr>
            <a:r>
              <a:rPr lang="en" sz="1629" u="sng">
                <a:solidFill>
                  <a:schemeClr val="hlink"/>
                </a:solidFill>
                <a:hlinkClick r:id="rId3"/>
              </a:rPr>
              <a:t>https://facebook.github.io/flux/docs/in-depth-overview#a-single-dispatcher</a:t>
            </a:r>
            <a:endParaRPr sz="1629"/>
          </a:p>
          <a:p>
            <a:pPr indent="0" lvl="0" marL="457200" rtl="0" algn="l">
              <a:lnSpc>
                <a:spcPct val="95000"/>
              </a:lnSpc>
              <a:spcBef>
                <a:spcPts val="1200"/>
              </a:spcBef>
              <a:spcAft>
                <a:spcPts val="0"/>
              </a:spcAft>
              <a:buSzPts val="935"/>
              <a:buNone/>
            </a:pPr>
            <a:r>
              <a:t/>
            </a:r>
            <a:endParaRPr sz="1629"/>
          </a:p>
          <a:p>
            <a:pPr indent="0" lvl="0" marL="457200" rtl="0" algn="l">
              <a:lnSpc>
                <a:spcPct val="95000"/>
              </a:lnSpc>
              <a:spcBef>
                <a:spcPts val="1200"/>
              </a:spcBef>
              <a:spcAft>
                <a:spcPts val="1200"/>
              </a:spcAft>
              <a:buSzPts val="935"/>
              <a:buNone/>
            </a:pPr>
            <a:r>
              <a:t/>
            </a:r>
            <a:endParaRPr sz="1629"/>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9" name="Google Shape;619;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0" name="Google Shape;620;p100"/>
          <p:cNvPicPr preferRelativeResize="0"/>
          <p:nvPr/>
        </p:nvPicPr>
        <p:blipFill>
          <a:blip r:embed="rId3">
            <a:alphaModFix/>
          </a:blip>
          <a:stretch>
            <a:fillRect/>
          </a:stretch>
        </p:blipFill>
        <p:spPr>
          <a:xfrm>
            <a:off x="311700" y="361475"/>
            <a:ext cx="8520600" cy="4207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6" name="Google Shape;626;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7" name="Google Shape;627;p101"/>
          <p:cNvPicPr preferRelativeResize="0"/>
          <p:nvPr/>
        </p:nvPicPr>
        <p:blipFill>
          <a:blip r:embed="rId3">
            <a:alphaModFix/>
          </a:blip>
          <a:stretch>
            <a:fillRect/>
          </a:stretch>
        </p:blipFill>
        <p:spPr>
          <a:xfrm>
            <a:off x="311700" y="271475"/>
            <a:ext cx="8520600" cy="4600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148725"/>
            <a:ext cx="8520600" cy="8691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990"/>
              <a:buFont typeface="Arial"/>
              <a:buNone/>
            </a:pPr>
            <a:r>
              <a:rPr b="1" lang="en" sz="1550">
                <a:solidFill>
                  <a:srgbClr val="6B6B6B"/>
                </a:solidFill>
                <a:latin typeface="Roboto"/>
                <a:ea typeface="Roboto"/>
                <a:cs typeface="Roboto"/>
                <a:sym typeface="Roboto"/>
              </a:rPr>
              <a:t>Adding a Ref to a DOM Element </a:t>
            </a:r>
            <a:endParaRPr b="1" sz="1550">
              <a:solidFill>
                <a:srgbClr val="6B6B6B"/>
              </a:solidFill>
              <a:latin typeface="Roboto"/>
              <a:ea typeface="Roboto"/>
              <a:cs typeface="Roboto"/>
              <a:sym typeface="Roboto"/>
            </a:endParaRPr>
          </a:p>
          <a:p>
            <a:pPr indent="0" lvl="0" marL="0" rtl="0" algn="l">
              <a:lnSpc>
                <a:spcPct val="130000"/>
              </a:lnSpc>
              <a:spcBef>
                <a:spcPts val="0"/>
              </a:spcBef>
              <a:spcAft>
                <a:spcPts val="0"/>
              </a:spcAft>
              <a:buClr>
                <a:schemeClr val="dk1"/>
              </a:buClr>
              <a:buSzPts val="990"/>
              <a:buFont typeface="Arial"/>
              <a:buNone/>
            </a:pPr>
            <a:r>
              <a:rPr b="1" lang="en" sz="1550">
                <a:solidFill>
                  <a:srgbClr val="6B6B6B"/>
                </a:solidFill>
                <a:latin typeface="Roboto"/>
                <a:ea typeface="Roboto"/>
                <a:cs typeface="Roboto"/>
                <a:sym typeface="Roboto"/>
              </a:rPr>
              <a:t>Q.2) How to add Ref to DOM element ?</a:t>
            </a:r>
            <a:endParaRPr b="1" sz="1550">
              <a:solidFill>
                <a:srgbClr val="6B6B6B"/>
              </a:solidFill>
              <a:latin typeface="Roboto"/>
              <a:ea typeface="Roboto"/>
              <a:cs typeface="Roboto"/>
              <a:sym typeface="Roboto"/>
            </a:endParaRPr>
          </a:p>
          <a:p>
            <a:pPr indent="0" lvl="0" marL="0" rtl="0" algn="l">
              <a:lnSpc>
                <a:spcPct val="170000"/>
              </a:lnSpc>
              <a:spcBef>
                <a:spcPts val="1500"/>
              </a:spcBef>
              <a:spcAft>
                <a:spcPts val="0"/>
              </a:spcAft>
              <a:buClr>
                <a:schemeClr val="dk1"/>
              </a:buClr>
              <a:buSzPts val="990"/>
              <a:buFont typeface="Arial"/>
              <a:buNone/>
            </a:pPr>
            <a:r>
              <a:rPr b="1" lang="en" sz="1370">
                <a:latin typeface="Roboto"/>
                <a:ea typeface="Roboto"/>
                <a:cs typeface="Roboto"/>
                <a:sym typeface="Roboto"/>
              </a:rPr>
              <a:t>This code uses a </a:t>
            </a:r>
            <a:r>
              <a:rPr b="1" lang="en" sz="1280">
                <a:solidFill>
                  <a:srgbClr val="1A1A1A"/>
                </a:solidFill>
                <a:latin typeface="Consolas"/>
                <a:ea typeface="Consolas"/>
                <a:cs typeface="Consolas"/>
                <a:sym typeface="Consolas"/>
              </a:rPr>
              <a:t>ref</a:t>
            </a:r>
            <a:r>
              <a:rPr b="1" lang="en" sz="1370">
                <a:latin typeface="Roboto"/>
                <a:ea typeface="Roboto"/>
                <a:cs typeface="Roboto"/>
                <a:sym typeface="Roboto"/>
              </a:rPr>
              <a:t> to store a reference to a DOM node:</a:t>
            </a:r>
            <a:endParaRPr b="1" sz="1370">
              <a:latin typeface="Roboto"/>
              <a:ea typeface="Roboto"/>
              <a:cs typeface="Roboto"/>
              <a:sym typeface="Roboto"/>
            </a:endParaRPr>
          </a:p>
          <a:p>
            <a:pPr indent="0" lvl="0" marL="0" rtl="0" algn="l">
              <a:spcBef>
                <a:spcPts val="0"/>
              </a:spcBef>
              <a:spcAft>
                <a:spcPts val="0"/>
              </a:spcAft>
              <a:buSzPts val="990"/>
              <a:buNone/>
            </a:pPr>
            <a:r>
              <a:t/>
            </a:r>
            <a:endParaRPr b="1" sz="2720"/>
          </a:p>
        </p:txBody>
      </p:sp>
      <p:sp>
        <p:nvSpPr>
          <p:cNvPr id="103" name="Google Shape;10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7815" lvl="0" marL="457200" rtl="0" algn="l">
              <a:lnSpc>
                <a:spcPct val="156250"/>
              </a:lnSpc>
              <a:spcBef>
                <a:spcPts val="900"/>
              </a:spcBef>
              <a:spcAft>
                <a:spcPts val="0"/>
              </a:spcAft>
              <a:buClr>
                <a:schemeClr val="dk1"/>
              </a:buClr>
              <a:buSzPts val="1090"/>
              <a:buFont typeface="Roboto"/>
              <a:buAutoNum type="arabicPeriod"/>
            </a:pPr>
            <a:r>
              <a:rPr b="1" lang="en" sz="1090">
                <a:solidFill>
                  <a:srgbClr val="006699"/>
                </a:solidFill>
                <a:latin typeface="Roboto"/>
                <a:ea typeface="Roboto"/>
                <a:cs typeface="Roboto"/>
                <a:sym typeface="Roboto"/>
              </a:rPr>
              <a:t>import</a:t>
            </a:r>
            <a:r>
              <a:rPr lang="en" sz="1090">
                <a:solidFill>
                  <a:schemeClr val="dk1"/>
                </a:solidFill>
                <a:latin typeface="Roboto"/>
                <a:ea typeface="Roboto"/>
                <a:cs typeface="Roboto"/>
                <a:sym typeface="Roboto"/>
              </a:rPr>
              <a:t> React, { Component } from </a:t>
            </a:r>
            <a:r>
              <a:rPr lang="en" sz="1090">
                <a:solidFill>
                  <a:srgbClr val="0000FF"/>
                </a:solidFill>
                <a:latin typeface="Roboto"/>
                <a:ea typeface="Roboto"/>
                <a:cs typeface="Roboto"/>
                <a:sym typeface="Roboto"/>
              </a:rPr>
              <a:t>'react'</a:t>
            </a:r>
            <a:r>
              <a:rPr lang="en" sz="1090">
                <a:solidFill>
                  <a:schemeClr val="dk1"/>
                </a:solidFill>
                <a:latin typeface="Roboto"/>
                <a:ea typeface="Roboto"/>
                <a:cs typeface="Roboto"/>
                <a:sym typeface="Roboto"/>
              </a:rPr>
              <a:t>;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b="1" lang="en" sz="1090">
                <a:solidFill>
                  <a:srgbClr val="006699"/>
                </a:solidFill>
                <a:latin typeface="Roboto"/>
                <a:ea typeface="Roboto"/>
                <a:cs typeface="Roboto"/>
                <a:sym typeface="Roboto"/>
              </a:rPr>
              <a:t>import</a:t>
            </a:r>
            <a:r>
              <a:rPr lang="en" sz="1090">
                <a:solidFill>
                  <a:schemeClr val="dk1"/>
                </a:solidFill>
                <a:latin typeface="Roboto"/>
                <a:ea typeface="Roboto"/>
                <a:cs typeface="Roboto"/>
                <a:sym typeface="Roboto"/>
              </a:rPr>
              <a:t> { render } from </a:t>
            </a:r>
            <a:r>
              <a:rPr lang="en" sz="1090">
                <a:solidFill>
                  <a:srgbClr val="0000FF"/>
                </a:solidFill>
                <a:latin typeface="Roboto"/>
                <a:ea typeface="Roboto"/>
                <a:cs typeface="Roboto"/>
                <a:sym typeface="Roboto"/>
              </a:rPr>
              <a:t>'react-dom'</a:t>
            </a:r>
            <a:r>
              <a:rPr lang="en" sz="1090">
                <a:solidFill>
                  <a:schemeClr val="dk1"/>
                </a:solidFill>
                <a:latin typeface="Roboto"/>
                <a:ea typeface="Roboto"/>
                <a:cs typeface="Roboto"/>
                <a:sym typeface="Roboto"/>
              </a:rPr>
              <a:t>;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b="1" lang="en" sz="1090">
                <a:solidFill>
                  <a:srgbClr val="006699"/>
                </a:solidFill>
                <a:latin typeface="Roboto"/>
                <a:ea typeface="Roboto"/>
                <a:cs typeface="Roboto"/>
                <a:sym typeface="Roboto"/>
              </a:rPr>
              <a:t>class</a:t>
            </a:r>
            <a:r>
              <a:rPr lang="en" sz="1090">
                <a:solidFill>
                  <a:schemeClr val="dk1"/>
                </a:solidFill>
                <a:latin typeface="Roboto"/>
                <a:ea typeface="Roboto"/>
                <a:cs typeface="Roboto"/>
                <a:sym typeface="Roboto"/>
              </a:rPr>
              <a:t> App </a:t>
            </a:r>
            <a:r>
              <a:rPr b="1" lang="en" sz="1090">
                <a:solidFill>
                  <a:srgbClr val="006699"/>
                </a:solidFill>
                <a:latin typeface="Roboto"/>
                <a:ea typeface="Roboto"/>
                <a:cs typeface="Roboto"/>
                <a:sym typeface="Roboto"/>
              </a:rPr>
              <a:t>extends</a:t>
            </a:r>
            <a:r>
              <a:rPr lang="en" sz="1090">
                <a:solidFill>
                  <a:schemeClr val="dk1"/>
                </a:solidFill>
                <a:latin typeface="Roboto"/>
                <a:ea typeface="Roboto"/>
                <a:cs typeface="Roboto"/>
                <a:sym typeface="Roboto"/>
              </a:rPr>
              <a:t> React.Component {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constructor(props) {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a:t>
            </a:r>
            <a:r>
              <a:rPr b="1" lang="en" sz="1090">
                <a:solidFill>
                  <a:srgbClr val="006699"/>
                </a:solidFill>
                <a:latin typeface="Roboto"/>
                <a:ea typeface="Roboto"/>
                <a:cs typeface="Roboto"/>
                <a:sym typeface="Roboto"/>
              </a:rPr>
              <a:t>super</a:t>
            </a:r>
            <a:r>
              <a:rPr lang="en" sz="1090">
                <a:solidFill>
                  <a:schemeClr val="dk1"/>
                </a:solidFill>
                <a:latin typeface="Roboto"/>
                <a:ea typeface="Roboto"/>
                <a:cs typeface="Roboto"/>
                <a:sym typeface="Roboto"/>
              </a:rPr>
              <a:t>(props);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a:t>
            </a:r>
            <a:r>
              <a:rPr b="1" lang="en" sz="1090">
                <a:solidFill>
                  <a:srgbClr val="006699"/>
                </a:solidFill>
                <a:latin typeface="Roboto"/>
                <a:ea typeface="Roboto"/>
                <a:cs typeface="Roboto"/>
                <a:sym typeface="Roboto"/>
              </a:rPr>
              <a:t>this</a:t>
            </a:r>
            <a:r>
              <a:rPr lang="en" sz="1090">
                <a:solidFill>
                  <a:schemeClr val="dk1"/>
                </a:solidFill>
                <a:latin typeface="Roboto"/>
                <a:ea typeface="Roboto"/>
                <a:cs typeface="Roboto"/>
                <a:sym typeface="Roboto"/>
              </a:rPr>
              <a:t>.callRef = React.createRef();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a:t>
            </a:r>
            <a:r>
              <a:rPr b="1" lang="en" sz="1090">
                <a:solidFill>
                  <a:srgbClr val="006699"/>
                </a:solidFill>
                <a:latin typeface="Roboto"/>
                <a:ea typeface="Roboto"/>
                <a:cs typeface="Roboto"/>
                <a:sym typeface="Roboto"/>
              </a:rPr>
              <a:t>this</a:t>
            </a:r>
            <a:r>
              <a:rPr lang="en" sz="1090">
                <a:solidFill>
                  <a:schemeClr val="dk1"/>
                </a:solidFill>
                <a:latin typeface="Roboto"/>
                <a:ea typeface="Roboto"/>
                <a:cs typeface="Roboto"/>
                <a:sym typeface="Roboto"/>
              </a:rPr>
              <a:t>.addingRefInput = </a:t>
            </a:r>
            <a:r>
              <a:rPr b="1" lang="en" sz="1090">
                <a:solidFill>
                  <a:srgbClr val="006699"/>
                </a:solidFill>
                <a:latin typeface="Roboto"/>
                <a:ea typeface="Roboto"/>
                <a:cs typeface="Roboto"/>
                <a:sym typeface="Roboto"/>
              </a:rPr>
              <a:t>this</a:t>
            </a:r>
            <a:r>
              <a:rPr lang="en" sz="1090">
                <a:solidFill>
                  <a:schemeClr val="dk1"/>
                </a:solidFill>
                <a:latin typeface="Roboto"/>
                <a:ea typeface="Roboto"/>
                <a:cs typeface="Roboto"/>
                <a:sym typeface="Roboto"/>
              </a:rPr>
              <a:t>.addingRefInput.bind(</a:t>
            </a:r>
            <a:r>
              <a:rPr b="1" lang="en" sz="1090">
                <a:solidFill>
                  <a:srgbClr val="006699"/>
                </a:solidFill>
                <a:latin typeface="Roboto"/>
                <a:ea typeface="Roboto"/>
                <a:cs typeface="Roboto"/>
                <a:sym typeface="Roboto"/>
              </a:rPr>
              <a:t>this</a:t>
            </a:r>
            <a:r>
              <a:rPr lang="en" sz="1090">
                <a:solidFill>
                  <a:schemeClr val="dk1"/>
                </a:solidFill>
                <a:latin typeface="Roboto"/>
                <a:ea typeface="Roboto"/>
                <a:cs typeface="Roboto"/>
                <a:sym typeface="Roboto"/>
              </a:rPr>
              <a:t>);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addingRefInput() </a:t>
            </a:r>
            <a:r>
              <a:rPr lang="en" sz="1090">
                <a:solidFill>
                  <a:schemeClr val="dk1"/>
                </a:solidFill>
                <a:latin typeface="Roboto"/>
                <a:ea typeface="Roboto"/>
                <a:cs typeface="Roboto"/>
                <a:sym typeface="Roboto"/>
              </a:rPr>
              <a:t>{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Explicitly focus the input using the raw DOM API  and  we’re accessing “current” to get the DOM node</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a:t>
            </a:r>
            <a:r>
              <a:rPr b="1" lang="en" sz="1090">
                <a:solidFill>
                  <a:srgbClr val="006699"/>
                </a:solidFill>
                <a:latin typeface="Roboto"/>
                <a:ea typeface="Roboto"/>
                <a:cs typeface="Roboto"/>
                <a:sym typeface="Roboto"/>
              </a:rPr>
              <a:t>this</a:t>
            </a:r>
            <a:r>
              <a:rPr lang="en" sz="1090">
                <a:solidFill>
                  <a:schemeClr val="dk1"/>
                </a:solidFill>
                <a:latin typeface="Roboto"/>
                <a:ea typeface="Roboto"/>
                <a:cs typeface="Roboto"/>
                <a:sym typeface="Roboto"/>
              </a:rPr>
              <a:t>.callRef.current.focus();     }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render() {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Tell React that we want to associate the &lt;input&gt; ref</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With the ‘addRefInput’ that we created in the constructor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a:t>
            </a:r>
            <a:r>
              <a:rPr b="1" lang="en" sz="1090">
                <a:solidFill>
                  <a:srgbClr val="006699"/>
                </a:solidFill>
                <a:latin typeface="Roboto"/>
                <a:ea typeface="Roboto"/>
                <a:cs typeface="Roboto"/>
                <a:sym typeface="Roboto"/>
              </a:rPr>
              <a:t>return</a:t>
            </a:r>
            <a:r>
              <a:rPr lang="en" sz="1090">
                <a:solidFill>
                  <a:schemeClr val="dk1"/>
                </a:solidFill>
                <a:latin typeface="Roboto"/>
                <a:ea typeface="Roboto"/>
                <a:cs typeface="Roboto"/>
                <a:sym typeface="Roboto"/>
              </a:rPr>
              <a:t> (        &lt;div&gt;          &lt;h2&gt;Adding Ref to DOM element&lt;/h2&gt;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&lt;input   type=</a:t>
            </a:r>
            <a:r>
              <a:rPr lang="en" sz="1090">
                <a:solidFill>
                  <a:srgbClr val="0000FF"/>
                </a:solidFill>
                <a:latin typeface="Roboto"/>
                <a:ea typeface="Roboto"/>
                <a:cs typeface="Roboto"/>
                <a:sym typeface="Roboto"/>
              </a:rPr>
              <a:t>"text"</a:t>
            </a:r>
            <a:r>
              <a:rPr lang="en" sz="1090">
                <a:solidFill>
                  <a:schemeClr val="dk1"/>
                </a:solidFill>
                <a:latin typeface="Roboto"/>
                <a:ea typeface="Roboto"/>
                <a:cs typeface="Roboto"/>
                <a:sym typeface="Roboto"/>
              </a:rPr>
              <a:t>    ref={</a:t>
            </a:r>
            <a:r>
              <a:rPr b="1" lang="en" sz="1090">
                <a:solidFill>
                  <a:srgbClr val="006699"/>
                </a:solidFill>
                <a:latin typeface="Roboto"/>
                <a:ea typeface="Roboto"/>
                <a:cs typeface="Roboto"/>
                <a:sym typeface="Roboto"/>
              </a:rPr>
              <a:t>this</a:t>
            </a:r>
            <a:r>
              <a:rPr lang="en" sz="1090">
                <a:solidFill>
                  <a:schemeClr val="dk1"/>
                </a:solidFill>
                <a:latin typeface="Roboto"/>
                <a:ea typeface="Roboto"/>
                <a:cs typeface="Roboto"/>
                <a:sym typeface="Roboto"/>
              </a:rPr>
              <a:t>.callRef} /&gt;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&lt;input   type=</a:t>
            </a:r>
            <a:r>
              <a:rPr lang="en" sz="1090">
                <a:solidFill>
                  <a:srgbClr val="0000FF"/>
                </a:solidFill>
                <a:latin typeface="Roboto"/>
                <a:ea typeface="Roboto"/>
                <a:cs typeface="Roboto"/>
                <a:sym typeface="Roboto"/>
              </a:rPr>
              <a:t>"button"</a:t>
            </a:r>
            <a:r>
              <a:rPr lang="en" sz="1090">
                <a:solidFill>
                  <a:schemeClr val="dk1"/>
                </a:solidFill>
                <a:latin typeface="Roboto"/>
                <a:ea typeface="Roboto"/>
                <a:cs typeface="Roboto"/>
                <a:sym typeface="Roboto"/>
              </a:rPr>
              <a:t>   value=</a:t>
            </a:r>
            <a:r>
              <a:rPr lang="en" sz="1090">
                <a:solidFill>
                  <a:srgbClr val="0000FF"/>
                </a:solidFill>
                <a:latin typeface="Roboto"/>
                <a:ea typeface="Roboto"/>
                <a:cs typeface="Roboto"/>
                <a:sym typeface="Roboto"/>
              </a:rPr>
              <a:t>"Add text input"</a:t>
            </a:r>
            <a:r>
              <a:rPr lang="en" sz="1090">
                <a:solidFill>
                  <a:schemeClr val="dk1"/>
                </a:solidFill>
                <a:latin typeface="Roboto"/>
                <a:ea typeface="Roboto"/>
                <a:cs typeface="Roboto"/>
                <a:sym typeface="Roboto"/>
              </a:rPr>
              <a:t>   onClick={</a:t>
            </a:r>
            <a:r>
              <a:rPr b="1" lang="en" sz="1090">
                <a:solidFill>
                  <a:srgbClr val="006699"/>
                </a:solidFill>
                <a:latin typeface="Roboto"/>
                <a:ea typeface="Roboto"/>
                <a:cs typeface="Roboto"/>
                <a:sym typeface="Roboto"/>
              </a:rPr>
              <a:t>this</a:t>
            </a:r>
            <a:r>
              <a:rPr lang="en" sz="1090">
                <a:solidFill>
                  <a:schemeClr val="dk1"/>
                </a:solidFill>
                <a:latin typeface="Roboto"/>
                <a:ea typeface="Roboto"/>
                <a:cs typeface="Roboto"/>
                <a:sym typeface="Roboto"/>
              </a:rPr>
              <a:t>.addingRefInput}  /&gt;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      &lt;/div&gt;      );    }  }  </a:t>
            </a:r>
            <a:endParaRPr sz="1090">
              <a:solidFill>
                <a:schemeClr val="dk1"/>
              </a:solidFill>
              <a:latin typeface="Roboto"/>
              <a:ea typeface="Roboto"/>
              <a:cs typeface="Roboto"/>
              <a:sym typeface="Roboto"/>
            </a:endParaRPr>
          </a:p>
          <a:p>
            <a:pPr indent="-297815" lvl="0" marL="457200" rtl="0" algn="l">
              <a:lnSpc>
                <a:spcPct val="156250"/>
              </a:lnSpc>
              <a:spcBef>
                <a:spcPts val="0"/>
              </a:spcBef>
              <a:spcAft>
                <a:spcPts val="0"/>
              </a:spcAft>
              <a:buClr>
                <a:schemeClr val="dk1"/>
              </a:buClr>
              <a:buSzPts val="1090"/>
              <a:buFont typeface="Roboto"/>
              <a:buAutoNum type="arabicPeriod"/>
            </a:pPr>
            <a:r>
              <a:rPr lang="en" sz="1090">
                <a:solidFill>
                  <a:schemeClr val="dk1"/>
                </a:solidFill>
                <a:latin typeface="Roboto"/>
                <a:ea typeface="Roboto"/>
                <a:cs typeface="Roboto"/>
                <a:sym typeface="Roboto"/>
              </a:rPr>
              <a:t>export </a:t>
            </a:r>
            <a:r>
              <a:rPr b="1" lang="en" sz="1090">
                <a:solidFill>
                  <a:srgbClr val="006699"/>
                </a:solidFill>
                <a:latin typeface="Roboto"/>
                <a:ea typeface="Roboto"/>
                <a:cs typeface="Roboto"/>
                <a:sym typeface="Roboto"/>
              </a:rPr>
              <a:t>default</a:t>
            </a:r>
            <a:r>
              <a:rPr lang="en" sz="1090">
                <a:solidFill>
                  <a:schemeClr val="dk1"/>
                </a:solidFill>
                <a:latin typeface="Roboto"/>
                <a:ea typeface="Roboto"/>
                <a:cs typeface="Roboto"/>
                <a:sym typeface="Roboto"/>
              </a:rPr>
              <a:t> App;  </a:t>
            </a:r>
            <a:endParaRPr sz="1090">
              <a:solidFill>
                <a:schemeClr val="dk1"/>
              </a:solidFill>
              <a:latin typeface="Roboto"/>
              <a:ea typeface="Roboto"/>
              <a:cs typeface="Roboto"/>
              <a:sym typeface="Roboto"/>
            </a:endParaRPr>
          </a:p>
          <a:p>
            <a:pPr indent="0" lvl="0" marL="0" rtl="0" algn="l">
              <a:lnSpc>
                <a:spcPct val="156250"/>
              </a:lnSpc>
              <a:spcBef>
                <a:spcPts val="600"/>
              </a:spcBef>
              <a:spcAft>
                <a:spcPts val="0"/>
              </a:spcAft>
              <a:buNone/>
            </a:pPr>
            <a:r>
              <a:t/>
            </a:r>
            <a:endParaRPr sz="1090">
              <a:solidFill>
                <a:srgbClr val="333333"/>
              </a:solidFill>
              <a:latin typeface="Roboto"/>
              <a:ea typeface="Roboto"/>
              <a:cs typeface="Roboto"/>
              <a:sym typeface="Roboto"/>
            </a:endParaRPr>
          </a:p>
          <a:p>
            <a:pPr indent="0" lvl="0" marL="0" rtl="0" algn="l">
              <a:spcBef>
                <a:spcPts val="600"/>
              </a:spcBef>
              <a:spcAft>
                <a:spcPts val="1200"/>
              </a:spcAft>
              <a:buSzPts val="358"/>
              <a:buNone/>
            </a:pPr>
            <a:r>
              <a:t/>
            </a:r>
            <a:endParaRPr sz="1285"/>
          </a:p>
        </p:txBody>
      </p:sp>
      <p:sp>
        <p:nvSpPr>
          <p:cNvPr id="104" name="Google Shape;104;p21"/>
          <p:cNvSpPr txBox="1"/>
          <p:nvPr/>
        </p:nvSpPr>
        <p:spPr>
          <a:xfrm>
            <a:off x="5403775" y="1797125"/>
            <a:ext cx="3557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https://www.javatpoint.com/react-refs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3" name="Google Shape;633;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javascript function itself creates an object, and we can pass the object to the another function, because we can pass one function to another function.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9" name="Google Shape;639;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0" name="Google Shape;640;p103"/>
          <p:cNvPicPr preferRelativeResize="0"/>
          <p:nvPr/>
        </p:nvPicPr>
        <p:blipFill>
          <a:blip r:embed="rId3">
            <a:alphaModFix/>
          </a:blip>
          <a:stretch>
            <a:fillRect/>
          </a:stretch>
        </p:blipFill>
        <p:spPr>
          <a:xfrm>
            <a:off x="311700" y="445025"/>
            <a:ext cx="8520600" cy="40460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6" name="Google Shape;646;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7" name="Google Shape;647;p104"/>
          <p:cNvPicPr preferRelativeResize="0"/>
          <p:nvPr/>
        </p:nvPicPr>
        <p:blipFill>
          <a:blip r:embed="rId3">
            <a:alphaModFix/>
          </a:blip>
          <a:stretch>
            <a:fillRect/>
          </a:stretch>
        </p:blipFill>
        <p:spPr>
          <a:xfrm>
            <a:off x="311700" y="445025"/>
            <a:ext cx="8520600" cy="4123850"/>
          </a:xfrm>
          <a:prstGeom prst="rect">
            <a:avLst/>
          </a:prstGeom>
          <a:noFill/>
          <a:ln>
            <a:noFill/>
          </a:ln>
        </p:spPr>
      </p:pic>
      <p:sp>
        <p:nvSpPr>
          <p:cNvPr id="648" name="Google Shape;648;p104"/>
          <p:cNvSpPr txBox="1"/>
          <p:nvPr/>
        </p:nvSpPr>
        <p:spPr>
          <a:xfrm>
            <a:off x="247875" y="3842125"/>
            <a:ext cx="8663400" cy="923400"/>
          </a:xfrm>
          <a:prstGeom prst="rect">
            <a:avLst/>
          </a:prstGeom>
          <a:solidFill>
            <a:srgbClr val="FFF2CC"/>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200">
              <a:solidFill>
                <a:srgbClr val="202124"/>
              </a:solidFill>
              <a:highlight>
                <a:srgbClr val="FFFFFF"/>
              </a:highlight>
            </a:endParaRPr>
          </a:p>
          <a:p>
            <a:pPr indent="0" lvl="0" marL="0" rtl="0" algn="just">
              <a:spcBef>
                <a:spcPts val="0"/>
              </a:spcBef>
              <a:spcAft>
                <a:spcPts val="0"/>
              </a:spcAft>
              <a:buNone/>
            </a:pPr>
            <a:r>
              <a:rPr lang="en" sz="1200">
                <a:solidFill>
                  <a:srgbClr val="202124"/>
                </a:solidFill>
                <a:highlight>
                  <a:srgbClr val="FFFFFF"/>
                </a:highlight>
              </a:rPr>
              <a:t>Application State (also known as Program State) </a:t>
            </a:r>
            <a:r>
              <a:rPr b="1" lang="en" sz="1200">
                <a:solidFill>
                  <a:srgbClr val="202124"/>
                </a:solidFill>
                <a:highlight>
                  <a:srgbClr val="FFFFFF"/>
                </a:highlight>
              </a:rPr>
              <a:t>represents the totality of everything necessary to keep your application running</a:t>
            </a:r>
            <a:r>
              <a:rPr lang="en" sz="1200">
                <a:solidFill>
                  <a:srgbClr val="202124"/>
                </a:solidFill>
                <a:highlight>
                  <a:srgbClr val="FFFFFF"/>
                </a:highlight>
              </a:rPr>
              <a:t>. When we refer to application state we are normally referring to the state of the program as it exists in the contents of its memory.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54" name="Google Shape;654;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rPr>
              <a:t>What does it mean to emit an event?</a:t>
            </a:r>
            <a:endParaRPr/>
          </a:p>
          <a:p>
            <a:pPr indent="0" lvl="0" marL="0" rtl="0" algn="l">
              <a:spcBef>
                <a:spcPts val="1200"/>
              </a:spcBef>
              <a:spcAft>
                <a:spcPts val="0"/>
              </a:spcAft>
              <a:buNone/>
            </a:pPr>
            <a:r>
              <a:rPr lang="en" sz="1200">
                <a:solidFill>
                  <a:srgbClr val="202124"/>
                </a:solidFill>
                <a:highlight>
                  <a:srgbClr val="FFFFFF"/>
                </a:highlight>
              </a:rPr>
              <a:t>Event emitter is </a:t>
            </a:r>
            <a:r>
              <a:rPr b="1" lang="en" sz="1200">
                <a:solidFill>
                  <a:srgbClr val="202124"/>
                </a:solidFill>
                <a:highlight>
                  <a:srgbClr val="FFFFFF"/>
                </a:highlight>
              </a:rPr>
              <a:t>an object/method which triggers an event as soon as some action takes place so as to pass the control to the parent function</a:t>
            </a:r>
            <a:r>
              <a:rPr lang="en" sz="1200">
                <a:solidFill>
                  <a:srgbClr val="202124"/>
                </a:solidFill>
                <a:highlight>
                  <a:srgbClr val="FFFFFF"/>
                </a:highlight>
              </a:rPr>
              <a:t>. For-example- Server is an event emitter in Node. Js programming</a:t>
            </a:r>
            <a:endParaRPr sz="1200">
              <a:solidFill>
                <a:srgbClr val="202124"/>
              </a:solidFill>
              <a:highlight>
                <a:srgbClr val="FFFFFF"/>
              </a:highlight>
            </a:endParaRPr>
          </a:p>
          <a:p>
            <a:pPr indent="0" lvl="0" marL="0" rtl="0" algn="l">
              <a:spcBef>
                <a:spcPts val="1200"/>
              </a:spcBef>
              <a:spcAft>
                <a:spcPts val="0"/>
              </a:spcAft>
              <a:buClr>
                <a:schemeClr val="dk1"/>
              </a:buClr>
              <a:buSzPts val="1100"/>
              <a:buFont typeface="Arial"/>
              <a:buNone/>
            </a:pPr>
            <a:r>
              <a:rPr lang="en" sz="1200">
                <a:solidFill>
                  <a:srgbClr val="202124"/>
                </a:solidFill>
                <a:highlight>
                  <a:srgbClr val="FFFFFF"/>
                </a:highlight>
              </a:rPr>
              <a:t>Node. js allows </a:t>
            </a:r>
            <a:r>
              <a:rPr b="1" lang="en" sz="1200">
                <a:solidFill>
                  <a:srgbClr val="202124"/>
                </a:solidFill>
                <a:highlight>
                  <a:srgbClr val="FFFFFF"/>
                </a:highlight>
              </a:rPr>
              <a:t>us to create and handle custom events easily by using events module</a:t>
            </a:r>
            <a:r>
              <a:rPr lang="en" sz="1200">
                <a:solidFill>
                  <a:srgbClr val="202124"/>
                </a:solidFill>
                <a:highlight>
                  <a:srgbClr val="FFFFFF"/>
                </a:highlight>
              </a:rPr>
              <a:t>. Event module includes EventEmitter class which can be used to raise and handle custom events</a:t>
            </a:r>
            <a:endParaRPr sz="1200">
              <a:solidFill>
                <a:srgbClr val="202124"/>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0" name="Google Shape;660;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1" name="Google Shape;661;p106"/>
          <p:cNvPicPr preferRelativeResize="0"/>
          <p:nvPr/>
        </p:nvPicPr>
        <p:blipFill>
          <a:blip r:embed="rId3">
            <a:alphaModFix/>
          </a:blip>
          <a:stretch>
            <a:fillRect/>
          </a:stretch>
        </p:blipFill>
        <p:spPr>
          <a:xfrm>
            <a:off x="311700" y="507900"/>
            <a:ext cx="8520600" cy="3416400"/>
          </a:xfrm>
          <a:prstGeom prst="rect">
            <a:avLst/>
          </a:prstGeom>
          <a:noFill/>
          <a:ln>
            <a:noFill/>
          </a:ln>
        </p:spPr>
      </p:pic>
      <p:sp>
        <p:nvSpPr>
          <p:cNvPr id="662" name="Google Shape;662;p106"/>
          <p:cNvSpPr txBox="1"/>
          <p:nvPr/>
        </p:nvSpPr>
        <p:spPr>
          <a:xfrm>
            <a:off x="1149375" y="2988400"/>
            <a:ext cx="6393600" cy="615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Here we are going to maintain data state, and depending upon that we are going to push that data to the stores,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Small programs for flux</a:t>
            </a:r>
            <a:endParaRPr/>
          </a:p>
        </p:txBody>
      </p:sp>
      <p:sp>
        <p:nvSpPr>
          <p:cNvPr id="668" name="Google Shape;668;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9" name="Google Shape;669;p107"/>
          <p:cNvPicPr preferRelativeResize="0"/>
          <p:nvPr/>
        </p:nvPicPr>
        <p:blipFill>
          <a:blip r:embed="rId3">
            <a:alphaModFix/>
          </a:blip>
          <a:stretch>
            <a:fillRect/>
          </a:stretch>
        </p:blipFill>
        <p:spPr>
          <a:xfrm>
            <a:off x="311700" y="1078950"/>
            <a:ext cx="8520600" cy="2514600"/>
          </a:xfrm>
          <a:prstGeom prst="rect">
            <a:avLst/>
          </a:prstGeom>
          <a:noFill/>
          <a:ln>
            <a:noFill/>
          </a:ln>
        </p:spPr>
      </p:pic>
      <p:sp>
        <p:nvSpPr>
          <p:cNvPr id="670" name="Google Shape;670;p107"/>
          <p:cNvSpPr txBox="1"/>
          <p:nvPr/>
        </p:nvSpPr>
        <p:spPr>
          <a:xfrm>
            <a:off x="359425" y="3656225"/>
            <a:ext cx="565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https://github.com/xml/jschannel-flux-demos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6" name="Google Shape;676;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7" name="Google Shape;677;p108"/>
          <p:cNvPicPr preferRelativeResize="0"/>
          <p:nvPr/>
        </p:nvPicPr>
        <p:blipFill>
          <a:blip r:embed="rId3">
            <a:alphaModFix/>
          </a:blip>
          <a:stretch>
            <a:fillRect/>
          </a:stretch>
        </p:blipFill>
        <p:spPr>
          <a:xfrm>
            <a:off x="311725" y="1152475"/>
            <a:ext cx="8520600" cy="34164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3" name="Google Shape;683;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4" name="Google Shape;684;p109"/>
          <p:cNvPicPr preferRelativeResize="0"/>
          <p:nvPr/>
        </p:nvPicPr>
        <p:blipFill>
          <a:blip r:embed="rId3">
            <a:alphaModFix/>
          </a:blip>
          <a:stretch>
            <a:fillRect/>
          </a:stretch>
        </p:blipFill>
        <p:spPr>
          <a:xfrm>
            <a:off x="311700" y="1152475"/>
            <a:ext cx="8520600" cy="34164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0" name="Google Shape;690;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1" name="Google Shape;691;p110"/>
          <p:cNvPicPr preferRelativeResize="0"/>
          <p:nvPr/>
        </p:nvPicPr>
        <p:blipFill>
          <a:blip r:embed="rId3">
            <a:alphaModFix/>
          </a:blip>
          <a:stretch>
            <a:fillRect/>
          </a:stretch>
        </p:blipFill>
        <p:spPr>
          <a:xfrm>
            <a:off x="1062038" y="595313"/>
            <a:ext cx="7019925" cy="39528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7" name="Google Shape;697;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1255" u="sng">
                <a:solidFill>
                  <a:schemeClr val="hlink"/>
                </a:solidFill>
                <a:hlinkClick r:id="rId3"/>
              </a:rPr>
              <a:t>https://scotch.io/tutorials/getting-to-know-flux-the-react-js-architecture</a:t>
            </a:r>
            <a:endParaRPr sz="1255"/>
          </a:p>
          <a:p>
            <a:pPr indent="0" lvl="0" marL="0" rtl="0" algn="l">
              <a:lnSpc>
                <a:spcPct val="95000"/>
              </a:lnSpc>
              <a:spcBef>
                <a:spcPts val="1200"/>
              </a:spcBef>
              <a:spcAft>
                <a:spcPts val="0"/>
              </a:spcAft>
              <a:buSzPts val="523"/>
              <a:buNone/>
            </a:pPr>
            <a:r>
              <a:t/>
            </a:r>
            <a:endParaRPr sz="1255"/>
          </a:p>
          <a:p>
            <a:pPr indent="0" lvl="0" marL="0" rtl="0" algn="l">
              <a:lnSpc>
                <a:spcPct val="95000"/>
              </a:lnSpc>
              <a:spcBef>
                <a:spcPts val="1200"/>
              </a:spcBef>
              <a:spcAft>
                <a:spcPts val="0"/>
              </a:spcAft>
              <a:buSzPts val="523"/>
              <a:buNone/>
            </a:pPr>
            <a:r>
              <a:rPr lang="en" sz="1255"/>
              <a:t>Flux details</a:t>
            </a:r>
            <a:endParaRPr sz="1255"/>
          </a:p>
          <a:p>
            <a:pPr indent="0" lvl="0" marL="0" rtl="0" algn="l">
              <a:lnSpc>
                <a:spcPct val="95000"/>
              </a:lnSpc>
              <a:spcBef>
                <a:spcPts val="1200"/>
              </a:spcBef>
              <a:spcAft>
                <a:spcPts val="0"/>
              </a:spcAft>
              <a:buClr>
                <a:schemeClr val="dk1"/>
              </a:buClr>
              <a:buSzPts val="523"/>
              <a:buFont typeface="Arial"/>
              <a:buNone/>
            </a:pPr>
            <a:r>
              <a:rPr lang="en" sz="1017" u="sng">
                <a:solidFill>
                  <a:srgbClr val="3367D6"/>
                </a:solidFill>
                <a:highlight>
                  <a:schemeClr val="lt1"/>
                </a:highlight>
                <a:latin typeface="Roboto"/>
                <a:ea typeface="Roboto"/>
                <a:cs typeface="Roboto"/>
                <a:sym typeface="Roboto"/>
                <a:hlinkClick r:id="rId4">
                  <a:extLst>
                    <a:ext uri="{A12FA001-AC4F-418D-AE19-62706E023703}">
                      <ahyp:hlinkClr val="tx"/>
                    </a:ext>
                  </a:extLst>
                </a:hlinkClick>
              </a:rPr>
              <a:t>https://scotch.io/tutorials/getting-to-know-flux-the-react-js-architecture</a:t>
            </a:r>
            <a:endParaRPr sz="1397"/>
          </a:p>
          <a:p>
            <a:pPr indent="0" lvl="0" marL="0" rtl="0" algn="l">
              <a:lnSpc>
                <a:spcPct val="95000"/>
              </a:lnSpc>
              <a:spcBef>
                <a:spcPts val="1200"/>
              </a:spcBef>
              <a:spcAft>
                <a:spcPts val="0"/>
              </a:spcAft>
              <a:buClr>
                <a:schemeClr val="dk1"/>
              </a:buClr>
              <a:buSzPts val="523"/>
              <a:buFont typeface="Arial"/>
              <a:buNone/>
            </a:pPr>
            <a:r>
              <a:t/>
            </a:r>
            <a:endParaRPr sz="1397"/>
          </a:p>
          <a:p>
            <a:pPr indent="0" lvl="0" marL="0" rtl="0" algn="l">
              <a:lnSpc>
                <a:spcPct val="95000"/>
              </a:lnSpc>
              <a:spcBef>
                <a:spcPts val="1200"/>
              </a:spcBef>
              <a:spcAft>
                <a:spcPts val="0"/>
              </a:spcAft>
              <a:buClr>
                <a:schemeClr val="dk1"/>
              </a:buClr>
              <a:buSzPts val="523"/>
              <a:buFont typeface="Arial"/>
              <a:buNone/>
            </a:pPr>
            <a:r>
              <a:t/>
            </a:r>
            <a:endParaRPr sz="1255"/>
          </a:p>
          <a:p>
            <a:pPr indent="0" lvl="0" marL="0" rtl="0" algn="l">
              <a:lnSpc>
                <a:spcPct val="95000"/>
              </a:lnSpc>
              <a:spcBef>
                <a:spcPts val="1200"/>
              </a:spcBef>
              <a:spcAft>
                <a:spcPts val="0"/>
              </a:spcAft>
              <a:buClr>
                <a:schemeClr val="dk1"/>
              </a:buClr>
              <a:buSzPts val="523"/>
              <a:buFont typeface="Arial"/>
              <a:buNone/>
            </a:pPr>
            <a:r>
              <a:t/>
            </a:r>
            <a:endParaRPr sz="1255"/>
          </a:p>
          <a:p>
            <a:pPr indent="0" lvl="0" marL="0" rtl="0" algn="l">
              <a:lnSpc>
                <a:spcPct val="95000"/>
              </a:lnSpc>
              <a:spcBef>
                <a:spcPts val="1200"/>
              </a:spcBef>
              <a:spcAft>
                <a:spcPts val="0"/>
              </a:spcAft>
              <a:buClr>
                <a:schemeClr val="dk1"/>
              </a:buClr>
              <a:buSzPts val="523"/>
              <a:buFont typeface="Arial"/>
              <a:buNone/>
            </a:pPr>
            <a:r>
              <a:t/>
            </a:r>
            <a:endParaRPr sz="1255"/>
          </a:p>
          <a:p>
            <a:pPr indent="0" lvl="0" marL="0" rtl="0" algn="l">
              <a:lnSpc>
                <a:spcPct val="95000"/>
              </a:lnSpc>
              <a:spcBef>
                <a:spcPts val="1200"/>
              </a:spcBef>
              <a:spcAft>
                <a:spcPts val="0"/>
              </a:spcAft>
              <a:buClr>
                <a:schemeClr val="dk1"/>
              </a:buClr>
              <a:buSzPts val="523"/>
              <a:buFont typeface="Arial"/>
              <a:buNone/>
            </a:pPr>
            <a:r>
              <a:t/>
            </a:r>
            <a:endParaRPr sz="1255"/>
          </a:p>
          <a:p>
            <a:pPr indent="0" lvl="0" marL="0" rtl="0" algn="l">
              <a:lnSpc>
                <a:spcPct val="95000"/>
              </a:lnSpc>
              <a:spcBef>
                <a:spcPts val="1200"/>
              </a:spcBef>
              <a:spcAft>
                <a:spcPts val="0"/>
              </a:spcAft>
              <a:buClr>
                <a:schemeClr val="dk1"/>
              </a:buClr>
              <a:buSzPts val="523"/>
              <a:buFont typeface="Arial"/>
              <a:buNone/>
            </a:pPr>
            <a:r>
              <a:t/>
            </a:r>
            <a:endParaRPr sz="1397"/>
          </a:p>
          <a:p>
            <a:pPr indent="0" lvl="0" marL="0" rtl="0" algn="l">
              <a:lnSpc>
                <a:spcPct val="95000"/>
              </a:lnSpc>
              <a:spcBef>
                <a:spcPts val="1200"/>
              </a:spcBef>
              <a:spcAft>
                <a:spcPts val="1200"/>
              </a:spcAft>
              <a:buSzPts val="523"/>
              <a:buNone/>
            </a:pPr>
            <a:r>
              <a:t/>
            </a:r>
            <a:endParaRPr sz="1255"/>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